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7" r:id="rId2"/>
    <p:sldId id="278" r:id="rId3"/>
    <p:sldId id="279" r:id="rId4"/>
    <p:sldId id="301" r:id="rId5"/>
    <p:sldId id="302" r:id="rId6"/>
    <p:sldId id="300" r:id="rId7"/>
    <p:sldId id="298" r:id="rId8"/>
    <p:sldId id="294" r:id="rId9"/>
    <p:sldId id="295" r:id="rId10"/>
    <p:sldId id="29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5407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25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e Stone" userId="9b625916-d823-4d3f-b250-2e22efe1ff41" providerId="ADAL" clId="{59F75EB1-0138-41F8-A9A6-07B7BFF06766}"/>
    <pc:docChg chg="custSel delSld modSld">
      <pc:chgData name="Jesse Stone" userId="9b625916-d823-4d3f-b250-2e22efe1ff41" providerId="ADAL" clId="{59F75EB1-0138-41F8-A9A6-07B7BFF06766}" dt="2026-09-14T18:24:58.039" v="133" actId="2696"/>
      <pc:docMkLst>
        <pc:docMk/>
      </pc:docMkLst>
      <pc:sldChg chg="del">
        <pc:chgData name="Jesse Stone" userId="9b625916-d823-4d3f-b250-2e22efe1ff41" providerId="ADAL" clId="{59F75EB1-0138-41F8-A9A6-07B7BFF06766}" dt="2026-09-14T18:24:58.039" v="133" actId="2696"/>
        <pc:sldMkLst>
          <pc:docMk/>
          <pc:sldMk cId="2462261336" sldId="276"/>
        </pc:sldMkLst>
      </pc:sldChg>
      <pc:sldChg chg="delSp modSp mod">
        <pc:chgData name="Jesse Stone" userId="9b625916-d823-4d3f-b250-2e22efe1ff41" providerId="ADAL" clId="{59F75EB1-0138-41F8-A9A6-07B7BFF06766}" dt="2026-09-14T18:08:22.908" v="107" actId="478"/>
        <pc:sldMkLst>
          <pc:docMk/>
          <pc:sldMk cId="4057905214" sldId="277"/>
        </pc:sldMkLst>
        <pc:spChg chg="mod">
          <ac:chgData name="Jesse Stone" userId="9b625916-d823-4d3f-b250-2e22efe1ff41" providerId="ADAL" clId="{59F75EB1-0138-41F8-A9A6-07B7BFF06766}" dt="2026-09-14T18:08:09.013" v="67" actId="20577"/>
          <ac:spMkLst>
            <pc:docMk/>
            <pc:sldMk cId="4057905214" sldId="277"/>
            <ac:spMk id="2" creationId="{358C641E-CA07-4DC9-A679-1099D54237CE}"/>
          </ac:spMkLst>
        </pc:spChg>
        <pc:spChg chg="del">
          <ac:chgData name="Jesse Stone" userId="9b625916-d823-4d3f-b250-2e22efe1ff41" providerId="ADAL" clId="{59F75EB1-0138-41F8-A9A6-07B7BFF06766}" dt="2026-09-14T18:08:22.908" v="107" actId="478"/>
          <ac:spMkLst>
            <pc:docMk/>
            <pc:sldMk cId="4057905214" sldId="277"/>
            <ac:spMk id="3" creationId="{EAAE5A45-6B23-47F6-86D5-55432D131B3F}"/>
          </ac:spMkLst>
        </pc:spChg>
        <pc:spChg chg="mod">
          <ac:chgData name="Jesse Stone" userId="9b625916-d823-4d3f-b250-2e22efe1ff41" providerId="ADAL" clId="{59F75EB1-0138-41F8-A9A6-07B7BFF06766}" dt="2026-09-14T18:08:15.966" v="106" actId="20577"/>
          <ac:spMkLst>
            <pc:docMk/>
            <pc:sldMk cId="4057905214" sldId="277"/>
            <ac:spMk id="4" creationId="{C0365913-002D-43E5-950D-E319819D3583}"/>
          </ac:spMkLst>
        </pc:spChg>
      </pc:sldChg>
      <pc:sldChg chg="modSp mod">
        <pc:chgData name="Jesse Stone" userId="9b625916-d823-4d3f-b250-2e22efe1ff41" providerId="ADAL" clId="{59F75EB1-0138-41F8-A9A6-07B7BFF06766}" dt="2026-09-14T18:15:24.272" v="132" actId="20577"/>
        <pc:sldMkLst>
          <pc:docMk/>
          <pc:sldMk cId="5859857" sldId="279"/>
        </pc:sldMkLst>
        <pc:spChg chg="mod">
          <ac:chgData name="Jesse Stone" userId="9b625916-d823-4d3f-b250-2e22efe1ff41" providerId="ADAL" clId="{59F75EB1-0138-41F8-A9A6-07B7BFF06766}" dt="2026-09-14T18:15:24.272" v="132" actId="20577"/>
          <ac:spMkLst>
            <pc:docMk/>
            <pc:sldMk cId="5859857" sldId="279"/>
            <ac:spMk id="2" creationId="{AA3C6635-8F1F-4DD2-9829-70CCA68CA99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B5913B8-1B98-4469-BEED-14CF082215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CF2BD-2FE5-43B2-8085-C6CDE78164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780483-F0DF-47DD-A444-98555015B4F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B3A712-87AC-4712-AD13-AFB566AEDFD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1705E3-5AC5-415F-AF52-DCBBFF8D8A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0F2A0-6ED4-4CBA-A889-76A2E3908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076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9FC7E-4E06-43DB-B428-FC3C1D17C6D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B4746-A893-4459-8BB2-1D7DFF5C7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09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 Instructions for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evada Division of Public and Behavioral Health Logo">
            <a:extLst>
              <a:ext uri="{FF2B5EF4-FFF2-40B4-BE49-F238E27FC236}">
                <a16:creationId xmlns:a16="http://schemas.microsoft.com/office/drawing/2014/main" id="{7712C514-1744-40C3-8B9D-E30A4DEF09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1F4AC8-DB9B-4F23-9D00-D230926ECBD7}"/>
              </a:ext>
            </a:extLst>
          </p:cNvPr>
          <p:cNvSpPr/>
          <p:nvPr userDrawn="1"/>
        </p:nvSpPr>
        <p:spPr>
          <a:xfrm>
            <a:off x="791039" y="1060949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E5331C-E763-4827-9409-A6C2DB98B936}"/>
              </a:ext>
            </a:extLst>
          </p:cNvPr>
          <p:cNvSpPr txBox="1"/>
          <p:nvPr userDrawn="1"/>
        </p:nvSpPr>
        <p:spPr>
          <a:xfrm>
            <a:off x="671513" y="1060949"/>
            <a:ext cx="101690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spc="-150" baseline="0" dirty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POWERPOINT</a:t>
            </a:r>
            <a:r>
              <a:rPr lang="en-US" sz="5600" b="1" spc="-150" baseline="0" dirty="0">
                <a:solidFill>
                  <a:schemeClr val="accent1"/>
                </a:solidFill>
                <a:latin typeface="Arial Narrow" panose="020B0606020202030204" pitchFamily="34" charset="0"/>
              </a:rPr>
              <a:t> INSTRUCTIONS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F5E7B3-849A-43DB-BDF1-36A96C6CC97F}"/>
              </a:ext>
            </a:extLst>
          </p:cNvPr>
          <p:cNvSpPr txBox="1"/>
          <p:nvPr userDrawn="1"/>
        </p:nvSpPr>
        <p:spPr>
          <a:xfrm>
            <a:off x="671513" y="2343299"/>
            <a:ext cx="100494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Please use built-in fonts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1" spc="0" dirty="0">
                <a:latin typeface="Arial Narrow" panose="020B0606020202030204" pitchFamily="34" charset="0"/>
              </a:rPr>
              <a:t>TITLE FONT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en-US" sz="1800" b="1" spc="0" dirty="0">
                <a:latin typeface="Arial Narrow" panose="020B0606020202030204" pitchFamily="34" charset="0"/>
                <a:cs typeface="Arial" panose="020B0604020202020204" pitchFamily="34" charset="0"/>
              </a:rPr>
              <a:t>ARIAL NARROW, BOLD, IN ALL CAPS,  AND CONDENSED TO “TIGHT”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BODY FONT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—Arial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800" dirty="0">
              <a:latin typeface="Montserrat Medium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COLORS—Use theme colors available in the top row of the color palette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To add slides, click on “New Slide” in the top banner, and then choose the desired layout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following pre-formatted slides are available and should be used: title, “About DPBH,” agenda, questions, contact information, acronyms, final slide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*Please delete this slide before finalizing your presentation.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 dirty="0">
              <a:latin typeface="Montserrat Medium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800" dirty="0">
              <a:latin typeface="Montserrat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096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85B9878-BB41-4F22-8AC1-758E1EAC19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954"/>
            <a:ext cx="12199031" cy="686195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29DAE54-362B-4798-A1E5-DDA4EE3130E2}"/>
              </a:ext>
            </a:extLst>
          </p:cNvPr>
          <p:cNvSpPr/>
          <p:nvPr userDrawn="1"/>
        </p:nvSpPr>
        <p:spPr>
          <a:xfrm>
            <a:off x="995363" y="3099725"/>
            <a:ext cx="4309241" cy="1051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A0465E-FEBB-468C-BF00-13BA9D673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9638" y="2131865"/>
            <a:ext cx="6605503" cy="1074246"/>
          </a:xfrm>
        </p:spPr>
        <p:txBody>
          <a:bodyPr anchor="b">
            <a:noAutofit/>
          </a:bodyPr>
          <a:lstStyle>
            <a:lvl1pPr algn="l">
              <a:defRPr sz="5600" b="1" spc="-150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D6393C4-7143-4CE4-8A25-C544F72108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5279" y="4274004"/>
            <a:ext cx="3355975" cy="36409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E76C3-81A0-41C4-964A-C7FAA571E8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5279" y="3510701"/>
            <a:ext cx="6605587" cy="595313"/>
          </a:xfrm>
        </p:spPr>
        <p:txBody>
          <a:bodyPr>
            <a:normAutofit/>
          </a:bodyPr>
          <a:lstStyle>
            <a:lvl1pPr marL="0" indent="0">
              <a:spcBef>
                <a:spcPts val="400"/>
              </a:spcBef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Presenter’s Name, Title</a:t>
            </a:r>
          </a:p>
        </p:txBody>
      </p:sp>
    </p:spTree>
    <p:extLst>
      <p:ext uri="{BB962C8B-B14F-4D97-AF65-F5344CB8AC3E}">
        <p14:creationId xmlns:p14="http://schemas.microsoft.com/office/powerpoint/2010/main" val="1093429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DPB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evada Division of Public and Behavioral Health Logo">
            <a:extLst>
              <a:ext uri="{FF2B5EF4-FFF2-40B4-BE49-F238E27FC236}">
                <a16:creationId xmlns:a16="http://schemas.microsoft.com/office/drawing/2014/main" id="{792A3ECF-6E63-41B7-977F-58C4F0C8ED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626"/>
            <a:ext cx="12192000" cy="686462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F63E-73BE-4BEE-BDC1-4749AE46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5568" y="6377288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fld id="{7A3285ED-5E85-4370-8300-20A91DEF364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D07F87-321E-494A-A566-E7B51EFA7E93}"/>
              </a:ext>
            </a:extLst>
          </p:cNvPr>
          <p:cNvSpPr/>
          <p:nvPr userDrawn="1"/>
        </p:nvSpPr>
        <p:spPr>
          <a:xfrm>
            <a:off x="935417" y="1429477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EF8E4E-9E4C-4B52-932A-6F29436FE6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3729" y="6159132"/>
            <a:ext cx="2095500" cy="4476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10A36A-170F-4CCA-988B-2BD70A494EFB}"/>
              </a:ext>
            </a:extLst>
          </p:cNvPr>
          <p:cNvSpPr txBox="1"/>
          <p:nvPr userDrawn="1"/>
        </p:nvSpPr>
        <p:spPr>
          <a:xfrm>
            <a:off x="858728" y="2827498"/>
            <a:ext cx="1989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b="1" kern="1200" spc="-150" dirty="0">
                <a:solidFill>
                  <a:schemeClr val="accent1"/>
                </a:solidFill>
                <a:latin typeface="Arial Narrow" panose="020B0606020202030204" pitchFamily="34" charset="0"/>
                <a:ea typeface="+mn-ea"/>
                <a:cs typeface="+mn-cs"/>
              </a:rPr>
              <a:t>MISSION</a:t>
            </a:r>
            <a:endParaRPr lang="en-US" sz="4000" b="1" spc="-150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D853C6-344D-4656-ADA2-ECB37FCF8EB5}"/>
              </a:ext>
            </a:extLst>
          </p:cNvPr>
          <p:cNvSpPr txBox="1"/>
          <p:nvPr userDrawn="1"/>
        </p:nvSpPr>
        <p:spPr>
          <a:xfrm>
            <a:off x="3032916" y="2903852"/>
            <a:ext cx="8202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protect, promote, and improve the physical and behavioral health and safety of all people in Nevada, equitably and regardless of circumstances, so they can live their safest, longest, healthiest, and happiest life.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E61A21-F09F-4A27-87D0-F96BAE248A1F}"/>
              </a:ext>
            </a:extLst>
          </p:cNvPr>
          <p:cNvSpPr txBox="1"/>
          <p:nvPr userDrawn="1"/>
        </p:nvSpPr>
        <p:spPr>
          <a:xfrm>
            <a:off x="858728" y="3804116"/>
            <a:ext cx="209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b="1" kern="1200" spc="-150" dirty="0">
                <a:solidFill>
                  <a:schemeClr val="accent1"/>
                </a:solidFill>
                <a:latin typeface="Arial Narrow" panose="020B0606020202030204" pitchFamily="34" charset="0"/>
                <a:ea typeface="+mn-ea"/>
                <a:cs typeface="+mn-cs"/>
              </a:rPr>
              <a:t>VISION</a:t>
            </a:r>
            <a:endParaRPr lang="en-US" sz="4000" b="1" spc="-150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C8C3F8-02AA-4DCE-8447-A7F1BFC43FE7}"/>
              </a:ext>
            </a:extLst>
          </p:cNvPr>
          <p:cNvSpPr txBox="1"/>
          <p:nvPr userDrawn="1"/>
        </p:nvSpPr>
        <p:spPr>
          <a:xfrm>
            <a:off x="848218" y="4780734"/>
            <a:ext cx="209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b="1" kern="1200" spc="-150" dirty="0">
                <a:solidFill>
                  <a:schemeClr val="accent1"/>
                </a:solidFill>
                <a:latin typeface="Arial Narrow" panose="020B0606020202030204" pitchFamily="34" charset="0"/>
                <a:ea typeface="+mn-ea"/>
                <a:cs typeface="+mn-cs"/>
              </a:rPr>
              <a:t>PURPOSE</a:t>
            </a:r>
            <a:endParaRPr lang="en-US" sz="4000" b="1" spc="-150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D49A56E-94B7-4D48-AB4D-939B7F318D1C}"/>
              </a:ext>
            </a:extLst>
          </p:cNvPr>
          <p:cNvSpPr txBox="1"/>
          <p:nvPr userDrawn="1"/>
        </p:nvSpPr>
        <p:spPr>
          <a:xfrm>
            <a:off x="838200" y="1386649"/>
            <a:ext cx="7223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spc="-150" baseline="0" dirty="0">
                <a:solidFill>
                  <a:schemeClr val="accent1"/>
                </a:solidFill>
                <a:latin typeface="Arial Narrow" panose="020B0606020202030204" pitchFamily="34" charset="0"/>
              </a:rPr>
              <a:t>ABOUT DPBH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8ECB31-EBF2-4DC0-B1E2-5F634EDD16E7}"/>
              </a:ext>
            </a:extLst>
          </p:cNvPr>
          <p:cNvSpPr txBox="1"/>
          <p:nvPr userDrawn="1"/>
        </p:nvSpPr>
        <p:spPr>
          <a:xfrm>
            <a:off x="3032916" y="3960548"/>
            <a:ext cx="8106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Nevada where preventable health and safety issues no longer impact the opportunity for all people to live life in the best possible health.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54397D-C3E2-4DFE-B2DF-1C30E6460CEC}"/>
              </a:ext>
            </a:extLst>
          </p:cNvPr>
          <p:cNvSpPr txBox="1"/>
          <p:nvPr userDrawn="1"/>
        </p:nvSpPr>
        <p:spPr>
          <a:xfrm>
            <a:off x="3032916" y="5045348"/>
            <a:ext cx="8515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make everyone’s life healthier, happier, longer, and safer. </a:t>
            </a:r>
          </a:p>
        </p:txBody>
      </p:sp>
      <p:pic>
        <p:nvPicPr>
          <p:cNvPr id="2" name="Picture 1" descr="A logo of people holding their hands up&#10;&#10;Description automatically generated">
            <a:extLst>
              <a:ext uri="{FF2B5EF4-FFF2-40B4-BE49-F238E27FC236}">
                <a16:creationId xmlns:a16="http://schemas.microsoft.com/office/drawing/2014/main" id="{8B6B69A3-1C88-E7CA-C5CE-FC822D916F6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479" y="4745207"/>
            <a:ext cx="963014" cy="130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74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9538D3-5830-4A97-84FE-E4343588C0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13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A3468-15E4-47DE-A503-1CBA4EC8A0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565629"/>
            <a:ext cx="10515600" cy="3490640"/>
          </a:xfrm>
        </p:spPr>
        <p:txBody>
          <a:bodyPr/>
          <a:lstStyle>
            <a:lvl1pPr marL="457200" indent="-457200">
              <a:buFont typeface="+mj-lt"/>
              <a:buAutoNum type="arabicPeriod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Agenda item 1</a:t>
            </a:r>
          </a:p>
          <a:p>
            <a:pPr lvl="0"/>
            <a:r>
              <a:rPr lang="en-US" dirty="0"/>
              <a:t>Agenda item 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F63E-73BE-4BEE-BDC1-4749AE46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D07F87-321E-494A-A566-E7B51EFA7E93}"/>
              </a:ext>
            </a:extLst>
          </p:cNvPr>
          <p:cNvSpPr/>
          <p:nvPr userDrawn="1"/>
        </p:nvSpPr>
        <p:spPr>
          <a:xfrm>
            <a:off x="935418" y="1235177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9A5209-B0A0-4DAC-9C79-30839BB0C969}"/>
              </a:ext>
            </a:extLst>
          </p:cNvPr>
          <p:cNvSpPr txBox="1"/>
          <p:nvPr userDrawn="1"/>
        </p:nvSpPr>
        <p:spPr>
          <a:xfrm>
            <a:off x="838200" y="1235177"/>
            <a:ext cx="72127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spc="-150" baseline="0" dirty="0">
                <a:solidFill>
                  <a:schemeClr val="accent1"/>
                </a:solidFill>
                <a:latin typeface="Arial Narrow" panose="020B0606020202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363458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-Yellow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evada Division of Public and Behavioral Health Logo">
            <a:extLst>
              <a:ext uri="{FF2B5EF4-FFF2-40B4-BE49-F238E27FC236}">
                <a16:creationId xmlns:a16="http://schemas.microsoft.com/office/drawing/2014/main" id="{02882ADE-1263-4632-B7C5-BB988C15CF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4495D2-8A71-460C-AE0C-5DE0957C6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8709" y="2048420"/>
            <a:ext cx="6730896" cy="1129755"/>
          </a:xfrm>
        </p:spPr>
        <p:txBody>
          <a:bodyPr>
            <a:normAutofit/>
          </a:bodyPr>
          <a:lstStyle>
            <a:lvl1pPr>
              <a:defRPr sz="5600" b="1" spc="-150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F63E-73BE-4BEE-BDC1-4749AE46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D07F87-321E-494A-A566-E7B51EFA7E93}"/>
              </a:ext>
            </a:extLst>
          </p:cNvPr>
          <p:cNvSpPr/>
          <p:nvPr userDrawn="1"/>
        </p:nvSpPr>
        <p:spPr>
          <a:xfrm>
            <a:off x="935418" y="2017374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6A6794D-B1BE-4D7B-8790-2964EF4F02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9313" y="3349625"/>
            <a:ext cx="10504487" cy="275431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0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--Blue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9538D3-5830-4A97-84FE-E4343588C0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13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A3468-15E4-47DE-A503-1CBA4EC8A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77337"/>
            <a:ext cx="10515600" cy="2678931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4495D2-8A71-460C-AE0C-5DE0957C6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8710" y="2048420"/>
            <a:ext cx="7212724" cy="1129755"/>
          </a:xfrm>
        </p:spPr>
        <p:txBody>
          <a:bodyPr>
            <a:normAutofit/>
          </a:bodyPr>
          <a:lstStyle>
            <a:lvl1pPr>
              <a:defRPr sz="5600" b="1" spc="-150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F63E-73BE-4BEE-BDC1-4749AE46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D07F87-321E-494A-A566-E7B51EFA7E93}"/>
              </a:ext>
            </a:extLst>
          </p:cNvPr>
          <p:cNvSpPr/>
          <p:nvPr userDrawn="1"/>
        </p:nvSpPr>
        <p:spPr>
          <a:xfrm>
            <a:off x="935418" y="2017374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77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evada Division of Public and Behavioral Health Logo">
            <a:extLst>
              <a:ext uri="{FF2B5EF4-FFF2-40B4-BE49-F238E27FC236}">
                <a16:creationId xmlns:a16="http://schemas.microsoft.com/office/drawing/2014/main" id="{7712C514-1744-40C3-8B9D-E30A4DEF09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AF024F-C7E0-4D06-BF6D-4891999865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2947" y="552411"/>
            <a:ext cx="6752422" cy="1325563"/>
          </a:xfrm>
        </p:spPr>
        <p:txBody>
          <a:bodyPr>
            <a:normAutofit/>
          </a:bodyPr>
          <a:lstStyle>
            <a:lvl1pPr>
              <a:defRPr sz="5600" b="1" spc="-150" baseline="0"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CFF10F-437D-41F7-83FA-9C68337BFB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A3285ED-5E85-4370-8300-20A91DEF364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1F4AC8-DB9B-4F23-9D00-D230926ECBD7}"/>
              </a:ext>
            </a:extLst>
          </p:cNvPr>
          <p:cNvSpPr/>
          <p:nvPr userDrawn="1"/>
        </p:nvSpPr>
        <p:spPr>
          <a:xfrm>
            <a:off x="779008" y="645629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CA7B1B-E228-4D49-B0E8-0155A5A133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3100" y="2117725"/>
            <a:ext cx="10552113" cy="392212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000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79A3652-F50E-45DD-BFEF-E740FBBBE3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A3468-15E4-47DE-A503-1CBA4EC8A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77337"/>
            <a:ext cx="5047593" cy="2678931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4495D2-8A71-460C-AE0C-5DE0957C6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8710" y="2048420"/>
            <a:ext cx="5047593" cy="1129755"/>
          </a:xfrm>
        </p:spPr>
        <p:txBody>
          <a:bodyPr>
            <a:normAutofit/>
          </a:bodyPr>
          <a:lstStyle>
            <a:lvl1pPr>
              <a:defRPr sz="5600" b="1" spc="-150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F63E-73BE-4BEE-BDC1-4749AE46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3285ED-5E85-4370-8300-20A91DEF364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D07F87-321E-494A-A566-E7B51EFA7E93}"/>
              </a:ext>
            </a:extLst>
          </p:cNvPr>
          <p:cNvSpPr/>
          <p:nvPr userDrawn="1"/>
        </p:nvSpPr>
        <p:spPr>
          <a:xfrm>
            <a:off x="935418" y="2017374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28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, Content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F5345D8-06EF-4EF0-9BC0-00C736CB43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A3468-15E4-47DE-A503-1CBA4EC8A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4363" y="3387848"/>
            <a:ext cx="5169775" cy="2678931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4495D2-8A71-460C-AE0C-5DE0957C6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4873" y="2058931"/>
            <a:ext cx="5169775" cy="1129755"/>
          </a:xfrm>
        </p:spPr>
        <p:txBody>
          <a:bodyPr>
            <a:normAutofit/>
          </a:bodyPr>
          <a:lstStyle>
            <a:lvl1pPr>
              <a:defRPr sz="5600" b="1" spc="-150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F63E-73BE-4BEE-BDC1-4749AE46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D07F87-321E-494A-A566-E7B51EFA7E93}"/>
              </a:ext>
            </a:extLst>
          </p:cNvPr>
          <p:cNvSpPr/>
          <p:nvPr userDrawn="1"/>
        </p:nvSpPr>
        <p:spPr>
          <a:xfrm>
            <a:off x="6751581" y="2027885"/>
            <a:ext cx="333384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537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D0089B-04CE-4B02-A648-EA00E54CAA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27" r="-3328"/>
          <a:stretch/>
        </p:blipFill>
        <p:spPr>
          <a:xfrm>
            <a:off x="0" y="0"/>
            <a:ext cx="12611510" cy="6858000"/>
          </a:xfrm>
          <a:prstGeom prst="rect">
            <a:avLst/>
          </a:prstGeom>
        </p:spPr>
      </p:pic>
      <p:pic>
        <p:nvPicPr>
          <p:cNvPr id="8" name="Picture 7" descr="Image of a rural Nevada mountain range.">
            <a:extLst>
              <a:ext uri="{FF2B5EF4-FFF2-40B4-BE49-F238E27FC236}">
                <a16:creationId xmlns:a16="http://schemas.microsoft.com/office/drawing/2014/main" id="{802CF646-7A28-481E-9652-9600FBF32F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490097"/>
            <a:ext cx="12192000" cy="4367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2EC631-D134-4FC6-A5E4-47145DBDC3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8525" y="3326578"/>
            <a:ext cx="5264150" cy="1133475"/>
          </a:xfrm>
        </p:spPr>
        <p:txBody>
          <a:bodyPr anchor="b">
            <a:noAutofit/>
          </a:bodyPr>
          <a:lstStyle>
            <a:lvl1pPr>
              <a:defRPr sz="5600" b="1" spc="-150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SECTION DIVIDER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4DB86A-91B1-4513-B08F-072C04B3BEC8}"/>
              </a:ext>
            </a:extLst>
          </p:cNvPr>
          <p:cNvSpPr/>
          <p:nvPr userDrawn="1"/>
        </p:nvSpPr>
        <p:spPr>
          <a:xfrm>
            <a:off x="6052750" y="4318120"/>
            <a:ext cx="2557850" cy="10510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DD857-C4EF-49F7-97A8-7678011A2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A3285ED-5E85-4370-8300-20A91DEF364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Nevada Division of Public and Behavioral Health Logo">
            <a:extLst>
              <a:ext uri="{FF2B5EF4-FFF2-40B4-BE49-F238E27FC236}">
                <a16:creationId xmlns:a16="http://schemas.microsoft.com/office/drawing/2014/main" id="{D4BD1A4A-9A6F-4950-ABB0-E673F99AA7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86460" y="5592246"/>
            <a:ext cx="3939171" cy="112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02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--Yellow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evada Division of Public and Behavioral Health Logo">
            <a:extLst>
              <a:ext uri="{FF2B5EF4-FFF2-40B4-BE49-F238E27FC236}">
                <a16:creationId xmlns:a16="http://schemas.microsoft.com/office/drawing/2014/main" id="{872E715C-2AAD-4A08-859E-23941C033B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890589-F651-4D03-BDD7-75297E90DA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74007"/>
            <a:ext cx="7023538" cy="1325563"/>
          </a:xfrm>
        </p:spPr>
        <p:txBody>
          <a:bodyPr>
            <a:normAutofit/>
          </a:bodyPr>
          <a:lstStyle>
            <a:lvl1pPr>
              <a:defRPr sz="5600" b="1" spc="-150" baseline="0"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F3DE8-109F-47EB-8D58-4D8E07841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5813"/>
            <a:ext cx="5181600" cy="41211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6A07D-4E2D-487D-93E9-3A47AF9C3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5813"/>
            <a:ext cx="5181600" cy="41211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88ECF-F40E-455C-AADC-0AB987789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BCCCE2-0D87-424E-B4FA-C13BE7E3FF40}"/>
              </a:ext>
            </a:extLst>
          </p:cNvPr>
          <p:cNvSpPr/>
          <p:nvPr userDrawn="1"/>
        </p:nvSpPr>
        <p:spPr>
          <a:xfrm>
            <a:off x="956531" y="1564347"/>
            <a:ext cx="4309241" cy="1051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515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--Blue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289B308-450B-4A83-859E-76FB2904C3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13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890589-F651-4D03-BDD7-75297E90DA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74007"/>
            <a:ext cx="7170683" cy="1325563"/>
          </a:xfrm>
        </p:spPr>
        <p:txBody>
          <a:bodyPr>
            <a:normAutofit/>
          </a:bodyPr>
          <a:lstStyle>
            <a:lvl1pPr>
              <a:defRPr sz="5600" b="1" spc="-150" baseline="0"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F3DE8-109F-47EB-8D58-4D8E07841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5813"/>
            <a:ext cx="5181600" cy="41211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6A07D-4E2D-487D-93E9-3A47AF9C3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5813"/>
            <a:ext cx="5181600" cy="41211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88ECF-F40E-455C-AADC-0AB987789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BCCCE2-0D87-424E-B4FA-C13BE7E3FF40}"/>
              </a:ext>
            </a:extLst>
          </p:cNvPr>
          <p:cNvSpPr/>
          <p:nvPr userDrawn="1"/>
        </p:nvSpPr>
        <p:spPr>
          <a:xfrm>
            <a:off x="956531" y="1564347"/>
            <a:ext cx="4309241" cy="1051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160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--Yellow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evada Division of Public and Behavioral Health Logo">
            <a:extLst>
              <a:ext uri="{FF2B5EF4-FFF2-40B4-BE49-F238E27FC236}">
                <a16:creationId xmlns:a16="http://schemas.microsoft.com/office/drawing/2014/main" id="{EC1F24E0-436A-41AE-B9AC-EC1CE47862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C90FD2-EB6D-4992-A758-37363583E7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2" y="504549"/>
            <a:ext cx="6916846" cy="1325563"/>
          </a:xfrm>
        </p:spPr>
        <p:txBody>
          <a:bodyPr>
            <a:normAutofit/>
          </a:bodyPr>
          <a:lstStyle>
            <a:lvl1pPr>
              <a:defRPr sz="5600" b="1" spc="-150" baseline="0"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SLIDE TITLE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84FCD-187B-4419-9893-2E9D74D4CE1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1" y="1701800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C8AF31-8FE2-4DC0-8F80-35A39664A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668863"/>
            <a:ext cx="5157787" cy="354433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46DA15-CDFF-4392-A1EE-DFFFCFE1BC6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0612" y="1701800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BB837E-CD61-4DB3-9478-7EFE380D5E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2661966"/>
            <a:ext cx="5183188" cy="355123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E6868-1B2C-4234-B2A2-9A81928FD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39C896-163B-4075-8906-A20FCC336AE6}"/>
              </a:ext>
            </a:extLst>
          </p:cNvPr>
          <p:cNvSpPr/>
          <p:nvPr userDrawn="1"/>
        </p:nvSpPr>
        <p:spPr>
          <a:xfrm>
            <a:off x="911467" y="2476009"/>
            <a:ext cx="1341643" cy="715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8BBB03-3D73-461E-AB9E-CC887806D2B6}"/>
              </a:ext>
            </a:extLst>
          </p:cNvPr>
          <p:cNvSpPr/>
          <p:nvPr userDrawn="1"/>
        </p:nvSpPr>
        <p:spPr>
          <a:xfrm>
            <a:off x="911467" y="1530709"/>
            <a:ext cx="4309241" cy="1051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548C7E-A202-4653-BD9A-038C05978025}"/>
              </a:ext>
            </a:extLst>
          </p:cNvPr>
          <p:cNvSpPr/>
          <p:nvPr userDrawn="1"/>
        </p:nvSpPr>
        <p:spPr>
          <a:xfrm>
            <a:off x="6235043" y="2486478"/>
            <a:ext cx="1341643" cy="715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577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--Blue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F2A47A9-92AC-41E3-B966-8711DF4F8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13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C90FD2-EB6D-4992-A758-37363583E7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2" y="504549"/>
            <a:ext cx="6916846" cy="1325563"/>
          </a:xfrm>
        </p:spPr>
        <p:txBody>
          <a:bodyPr>
            <a:normAutofit/>
          </a:bodyPr>
          <a:lstStyle>
            <a:lvl1pPr>
              <a:defRPr sz="5600" b="1" spc="-150" baseline="0"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SLIDE TITLE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84FCD-187B-4419-9893-2E9D74D4CE1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1" y="1701800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C8AF31-8FE2-4DC0-8F80-35A39664A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668863"/>
            <a:ext cx="5157787" cy="354433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46DA15-CDFF-4392-A1EE-DFFFCFE1BC6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0612" y="1701800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BB837E-CD61-4DB3-9478-7EFE380D5E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2661966"/>
            <a:ext cx="5183188" cy="355123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E6868-1B2C-4234-B2A2-9A81928FD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E07150-6B29-45B2-95C6-476DD4E96EB5}"/>
              </a:ext>
            </a:extLst>
          </p:cNvPr>
          <p:cNvSpPr/>
          <p:nvPr userDrawn="1"/>
        </p:nvSpPr>
        <p:spPr>
          <a:xfrm>
            <a:off x="911467" y="1525121"/>
            <a:ext cx="4309241" cy="1051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835C40-5BD5-4BD7-9322-0F67118B6A3E}"/>
              </a:ext>
            </a:extLst>
          </p:cNvPr>
          <p:cNvSpPr/>
          <p:nvPr userDrawn="1"/>
        </p:nvSpPr>
        <p:spPr>
          <a:xfrm>
            <a:off x="911467" y="2476009"/>
            <a:ext cx="1341643" cy="715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4119EF-7013-4CA8-8708-4C89D88198F4}"/>
              </a:ext>
            </a:extLst>
          </p:cNvPr>
          <p:cNvSpPr/>
          <p:nvPr userDrawn="1"/>
        </p:nvSpPr>
        <p:spPr>
          <a:xfrm>
            <a:off x="6235043" y="2489925"/>
            <a:ext cx="1341643" cy="715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235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D1F65-8D53-441B-838F-6333849A05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5600" b="1" spc="-150" baseline="0"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C5CB46-A260-4CED-AB16-192A138C4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831F68-BE13-42C2-9A96-915F247F8ECE}"/>
              </a:ext>
            </a:extLst>
          </p:cNvPr>
          <p:cNvSpPr/>
          <p:nvPr userDrawn="1"/>
        </p:nvSpPr>
        <p:spPr>
          <a:xfrm>
            <a:off x="918339" y="461844"/>
            <a:ext cx="333384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325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79161-4D2A-47E1-A0F2-220BA934D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0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--Blue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0E298BB-771C-4055-9AE9-121CFCC1CF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6675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3F33FB-1E9F-4737-8B94-EA6B6F4B9D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95626"/>
            <a:ext cx="3932237" cy="1600200"/>
          </a:xfrm>
        </p:spPr>
        <p:txBody>
          <a:bodyPr anchor="b">
            <a:normAutofit/>
          </a:bodyPr>
          <a:lstStyle>
            <a:lvl1pPr>
              <a:defRPr sz="5400" b="1" spc="-150" baseline="0"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A0B42-F9A0-47A1-8AB2-A80D30841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1606112"/>
            <a:ext cx="6172200" cy="4506557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A01DD-28E4-4A95-B25C-7248F9BA39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671" y="2301081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7B5BC4-4775-40D6-BD46-753DB9F28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F17887-3B4C-495A-9F32-1EE2DBFFBEA6}"/>
              </a:ext>
            </a:extLst>
          </p:cNvPr>
          <p:cNvSpPr/>
          <p:nvPr userDrawn="1"/>
        </p:nvSpPr>
        <p:spPr>
          <a:xfrm>
            <a:off x="911773" y="1418896"/>
            <a:ext cx="2808889" cy="682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946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evada Division of Public and Behavioral Health Logo">
            <a:extLst>
              <a:ext uri="{FF2B5EF4-FFF2-40B4-BE49-F238E27FC236}">
                <a16:creationId xmlns:a16="http://schemas.microsoft.com/office/drawing/2014/main" id="{89BCAB17-7C69-4D16-946C-DF074FCA52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5FBB70-8C65-4A17-A482-C76F91060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744780"/>
            <a:ext cx="3932237" cy="1600200"/>
          </a:xfrm>
        </p:spPr>
        <p:txBody>
          <a:bodyPr anchor="b">
            <a:normAutofit/>
          </a:bodyPr>
          <a:lstStyle>
            <a:lvl1pPr>
              <a:defRPr sz="5400" b="1" spc="-150" baseline="0"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585BF0-D4A1-45F9-99B8-4A512E45F4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2057400"/>
            <a:ext cx="5855850" cy="4165762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AD729-3EA2-4199-BCF8-0A8BE52C6B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11574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1029A-8AC5-4BEA-8977-DB72BF613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CCE375-7B0D-4FBF-AF65-8700661AEECE}"/>
              </a:ext>
            </a:extLst>
          </p:cNvPr>
          <p:cNvSpPr/>
          <p:nvPr userDrawn="1"/>
        </p:nvSpPr>
        <p:spPr>
          <a:xfrm>
            <a:off x="922283" y="1429405"/>
            <a:ext cx="2787869" cy="839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1791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CE0927-517B-491E-B3BD-81D448015B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515" y="-17136"/>
            <a:ext cx="12199030" cy="6875136"/>
          </a:xfrm>
          <a:prstGeom prst="rect">
            <a:avLst/>
          </a:prstGeom>
        </p:spPr>
      </p:pic>
      <p:pic>
        <p:nvPicPr>
          <p:cNvPr id="9" name="Picture 8" descr="Image of a rural Nevada mountain range.">
            <a:extLst>
              <a:ext uri="{FF2B5EF4-FFF2-40B4-BE49-F238E27FC236}">
                <a16:creationId xmlns:a16="http://schemas.microsoft.com/office/drawing/2014/main" id="{4AAF0646-4B0E-4108-A7E0-793EAD8651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7031" y="0"/>
            <a:ext cx="12199031" cy="686462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29DAE54-362B-4798-A1E5-DDA4EE3130E2}"/>
              </a:ext>
            </a:extLst>
          </p:cNvPr>
          <p:cNvSpPr/>
          <p:nvPr userDrawn="1"/>
        </p:nvSpPr>
        <p:spPr>
          <a:xfrm>
            <a:off x="6526670" y="2852773"/>
            <a:ext cx="3002920" cy="887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Nevada Division of Public and Behavioral Health Logo">
            <a:extLst>
              <a:ext uri="{FF2B5EF4-FFF2-40B4-BE49-F238E27FC236}">
                <a16:creationId xmlns:a16="http://schemas.microsoft.com/office/drawing/2014/main" id="{A55246FF-E902-4F06-8408-95D48BFEE68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75444" y="5113871"/>
            <a:ext cx="4479119" cy="12840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137FEB-D559-4EF2-9660-149313F4E741}"/>
              </a:ext>
            </a:extLst>
          </p:cNvPr>
          <p:cNvSpPr txBox="1"/>
          <p:nvPr userDrawn="1"/>
        </p:nvSpPr>
        <p:spPr>
          <a:xfrm>
            <a:off x="6369922" y="2007874"/>
            <a:ext cx="45169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5600" b="1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QUESTIONS?</a:t>
            </a:r>
            <a:endParaRPr lang="en-US" sz="5600" b="1" spc="-1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0260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F2A47A9-92AC-41E3-B966-8711DF4F8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13"/>
            <a:ext cx="12192000" cy="68580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C8AF31-8FE2-4DC0-8F80-35A39664A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6612" y="2236424"/>
            <a:ext cx="5157787" cy="397677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Name, title, email, phone number, each on one line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E6868-1B2C-4234-B2A2-9A81928FD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8B2437-6D04-41ED-B347-D7EC8F2FB3BC}"/>
              </a:ext>
            </a:extLst>
          </p:cNvPr>
          <p:cNvSpPr/>
          <p:nvPr userDrawn="1"/>
        </p:nvSpPr>
        <p:spPr>
          <a:xfrm>
            <a:off x="911467" y="595507"/>
            <a:ext cx="333384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5BCA2413-D7B6-4AF1-8299-8244ED8DC76C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196013" y="2236423"/>
            <a:ext cx="5157787" cy="397677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Name, title, email, phone number, each on one line</a:t>
            </a:r>
          </a:p>
          <a:p>
            <a:pPr lvl="0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158D51-6464-4470-8D52-43709A84E4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3404" y="6354309"/>
            <a:ext cx="2061990" cy="365125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dpbh.nv.gov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4C7321-6D0D-457A-9008-2B1A1E6EF8BF}"/>
              </a:ext>
            </a:extLst>
          </p:cNvPr>
          <p:cNvSpPr txBox="1"/>
          <p:nvPr userDrawn="1"/>
        </p:nvSpPr>
        <p:spPr>
          <a:xfrm>
            <a:off x="836612" y="595507"/>
            <a:ext cx="69168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5600" b="1" i="0" u="none" strike="noStrike" kern="1200" cap="none" spc="-150" normalizeH="0" baseline="0" noProof="0" dirty="0">
                <a:ln>
                  <a:noFill/>
                </a:ln>
                <a:solidFill>
                  <a:srgbClr val="005B9E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CONTACT INFORMATION</a:t>
            </a:r>
            <a:endParaRPr lang="en-US" sz="5600" b="1" spc="-150" baseline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338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ronyms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9538D3-5830-4A97-84FE-E4343588C0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13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A3468-15E4-47DE-A503-1CBA4EC8A0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148289"/>
            <a:ext cx="10515600" cy="3907979"/>
          </a:xfrm>
        </p:spPr>
        <p:txBody>
          <a:bodyPr numCol="2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Include acronyms here. This text box is designed with two columns.</a:t>
            </a:r>
          </a:p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F63E-73BE-4BEE-BDC1-4749AE46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3285ED-5E85-4370-8300-20A91DEF36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D07F87-321E-494A-A566-E7B51EFA7E93}"/>
              </a:ext>
            </a:extLst>
          </p:cNvPr>
          <p:cNvSpPr/>
          <p:nvPr userDrawn="1"/>
        </p:nvSpPr>
        <p:spPr>
          <a:xfrm>
            <a:off x="935418" y="530098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4CB393-3829-4669-93E7-D61DBFC67220}"/>
              </a:ext>
            </a:extLst>
          </p:cNvPr>
          <p:cNvSpPr txBox="1"/>
          <p:nvPr userDrawn="1"/>
        </p:nvSpPr>
        <p:spPr>
          <a:xfrm>
            <a:off x="838200" y="530098"/>
            <a:ext cx="72349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5600" b="1" i="0" u="none" strike="noStrike" kern="1200" cap="none" spc="-150" normalizeH="0" baseline="0" noProof="0" dirty="0">
                <a:ln>
                  <a:noFill/>
                </a:ln>
                <a:solidFill>
                  <a:srgbClr val="005B9E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ACRONYMS</a:t>
            </a:r>
            <a:endParaRPr lang="en-US" sz="5600" b="1" spc="-150" baseline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8384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C4D6E88-35AB-4537-83F4-4B09A56B19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050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1B35BC-DA0A-43D6-A99E-86C36FB5E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2EDC9-AF42-43D7-B23F-22F02E301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TITLE: </a:t>
            </a:r>
            <a:r>
              <a:rPr lang="en-US" sz="2400" b="1" spc="0" dirty="0">
                <a:latin typeface="Arial Narrow" panose="020B0606020202030204" pitchFamily="34" charset="0"/>
                <a:cs typeface="Arial" panose="020B0604020202020204" pitchFamily="34" charset="0"/>
              </a:rPr>
              <a:t>ARIAL NARROW, BOLD, IN ALL CAPS,  AND CONDENSED TO “TIGHT”</a:t>
            </a:r>
            <a:endParaRPr lang="en-US" dirty="0"/>
          </a:p>
          <a:p>
            <a:pPr lvl="1"/>
            <a:r>
              <a:rPr lang="en-US" dirty="0"/>
              <a:t>BODY: Arial</a:t>
            </a:r>
          </a:p>
          <a:p>
            <a:pPr lvl="2"/>
            <a:r>
              <a:rPr lang="en-US" dirty="0"/>
              <a:t>COLORS: Use theme colors (top row in color palette)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FF936-A4D9-4F85-AC29-60A3B99F5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3285ED-5E85-4370-8300-20A91DEF36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29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49" r:id="rId2"/>
    <p:sldLayoutId id="2147483669" r:id="rId3"/>
    <p:sldLayoutId id="2147483667" r:id="rId4"/>
    <p:sldLayoutId id="2147483650" r:id="rId5"/>
    <p:sldLayoutId id="2147483658" r:id="rId6"/>
    <p:sldLayoutId id="2147483670" r:id="rId7"/>
    <p:sldLayoutId id="2147483659" r:id="rId8"/>
    <p:sldLayoutId id="2147483660" r:id="rId9"/>
    <p:sldLayoutId id="2147483651" r:id="rId10"/>
    <p:sldLayoutId id="2147483652" r:id="rId11"/>
    <p:sldLayoutId id="2147483661" r:id="rId12"/>
    <p:sldLayoutId id="2147483653" r:id="rId13"/>
    <p:sldLayoutId id="2147483662" r:id="rId14"/>
    <p:sldLayoutId id="2147483654" r:id="rId15"/>
    <p:sldLayoutId id="2147483655" r:id="rId16"/>
    <p:sldLayoutId id="2147483656" r:id="rId17"/>
    <p:sldLayoutId id="2147483657" r:id="rId18"/>
    <p:sldLayoutId id="2147483664" r:id="rId19"/>
    <p:sldLayoutId id="2147483665" r:id="rId20"/>
    <p:sldLayoutId id="2147483666" r:id="rId21"/>
    <p:sldLayoutId id="2147483668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600" b="1" kern="1200" spc="-150">
          <a:solidFill>
            <a:schemeClr val="accent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200" b="0" kern="1200">
          <a:solidFill>
            <a:srgbClr val="59595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9595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59595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59595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59595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pio@health.nv.gov" TargetMode="External"/><Relationship Id="rId2" Type="http://schemas.openxmlformats.org/officeDocument/2006/relationships/hyperlink" Target="mailto:j.stone@health.nv.gov" TargetMode="Externa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C641E-CA07-4DC9-A679-1099D5423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 Possible Action: Stigma Reduction Subcommittee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65913-002D-43E5-950D-E319819D35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Jesse Stone, Public Information Officer</a:t>
            </a:r>
          </a:p>
        </p:txBody>
      </p:sp>
    </p:spTree>
    <p:extLst>
      <p:ext uri="{BB962C8B-B14F-4D97-AF65-F5344CB8AC3E}">
        <p14:creationId xmlns:p14="http://schemas.microsoft.com/office/powerpoint/2010/main" val="4057905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DEB5584-ACDF-4FAC-903B-EC6FC583E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385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3C6635-8F1F-4DD2-9829-70CCA68CA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Refresher and Update on Stigma Reduction Campaign</a:t>
            </a:r>
          </a:p>
          <a:p>
            <a:r>
              <a:rPr lang="en-US" dirty="0"/>
              <a:t>For Possible Action – Subcommittee Formation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A33E17-3183-43FD-8ADD-92BABEAAC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7FD0F-ABEB-BAD7-1B16-352936325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Stigma Reduction Refresher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1FD19C-CF84-34C2-45BA-A6056BA03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6D1C0-BD89-82D6-CFE9-DEB6F17AD9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BHWP Strategic Plan found that stigma was a cross-cutting need across all priority areas in different ways, including problem gambling, substance use, mental health,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To address this need, BHWP began to solicit proposals for a marketing vendor to create stigma reduction materials across Nevada.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campaign would utilize BHWP’s existing provider and subgrantee network to give out specific materials to providers and service recipients. </a:t>
            </a:r>
          </a:p>
        </p:txBody>
      </p:sp>
    </p:spTree>
    <p:extLst>
      <p:ext uri="{BB962C8B-B14F-4D97-AF65-F5344CB8AC3E}">
        <p14:creationId xmlns:p14="http://schemas.microsoft.com/office/powerpoint/2010/main" val="1301256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F0BE2-76D8-AFE9-6B52-EF61522C0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Stigma Updates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9FC234-EE27-985A-6E3A-BEC207926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42C3A-9489-ED90-8001-2A6B72E911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DPBH executed a contract with KPS3 to formally establish a partnership with KPS3 as of last month.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KPS3 will be working to formalize campaign strategy in the next month or two, with more materials likely to come around the end of Winter 2027.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DPBH wants to make sure these materials are transparent and achieve the goals that we want. </a:t>
            </a:r>
          </a:p>
        </p:txBody>
      </p:sp>
    </p:spTree>
    <p:extLst>
      <p:ext uri="{BB962C8B-B14F-4D97-AF65-F5344CB8AC3E}">
        <p14:creationId xmlns:p14="http://schemas.microsoft.com/office/powerpoint/2010/main" val="2916606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65467-97D3-CBCF-AB04-0A403F0F0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Proposed Course of Action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A7ABC4-BE9F-D083-9EDB-3148F8F64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D3495-03AB-7287-75C5-0EA671AB98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DPBH is proposing for BHPAC to establish a subcommittee to serve as an advisory body to help guide the efforts of the anti-stigma campaign.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BHPAC subcommittee would provide feedback on all campaign materials, strategy and serve as a voice for community providers carrying these materials.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DPBH stays as contract manager to ensure compliance with contract, budget allocations, and baseline scope of work. </a:t>
            </a:r>
          </a:p>
        </p:txBody>
      </p:sp>
    </p:spTree>
    <p:extLst>
      <p:ext uri="{BB962C8B-B14F-4D97-AF65-F5344CB8AC3E}">
        <p14:creationId xmlns:p14="http://schemas.microsoft.com/office/powerpoint/2010/main" val="2511336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57AB9-59BD-574A-8B35-132CA16F2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709" y="2048420"/>
            <a:ext cx="9028536" cy="1129755"/>
          </a:xfrm>
        </p:spPr>
        <p:txBody>
          <a:bodyPr>
            <a:normAutofit/>
          </a:bodyPr>
          <a:lstStyle/>
          <a:p>
            <a:r>
              <a:rPr lang="en-US" dirty="0"/>
              <a:t>Subcommittee Role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61199C-4AA0-29FE-4889-1776BEC48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46C35-4455-5983-7D09-C26121DBBB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If the BHPAC chooses to establish a subcommittee to serve as an advisory body for the stigma reduction campaign, members would be expected to: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Be able to actively engage with campaign materials developed by the vendor</a:t>
            </a:r>
          </a:p>
          <a:p>
            <a:pPr marL="1028700" lvl="1" indent="-342900"/>
            <a:r>
              <a:rPr lang="en-US" dirty="0"/>
              <a:t>This will likely require at least a few hours a week once the campaign begins to ramp 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Bring unique insights, perspectives and experience towards communication on behavioral health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Represent key partners and the Nevada public</a:t>
            </a:r>
          </a:p>
        </p:txBody>
      </p:sp>
    </p:spTree>
    <p:extLst>
      <p:ext uri="{BB962C8B-B14F-4D97-AF65-F5344CB8AC3E}">
        <p14:creationId xmlns:p14="http://schemas.microsoft.com/office/powerpoint/2010/main" val="3812034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608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6B0580-7705-42B7-B5C4-66DD97832C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Jesse Stone</a:t>
            </a:r>
          </a:p>
          <a:p>
            <a:r>
              <a:rPr lang="en-US" dirty="0"/>
              <a:t>Public Information Officer</a:t>
            </a:r>
          </a:p>
          <a:p>
            <a:r>
              <a:rPr lang="en-US" dirty="0">
                <a:hlinkClick r:id="rId2"/>
              </a:rPr>
              <a:t>j.stone@health.nv.gov</a:t>
            </a:r>
            <a:endParaRPr lang="en-US" dirty="0"/>
          </a:p>
          <a:p>
            <a:r>
              <a:rPr lang="en-US" dirty="0">
                <a:hlinkClick r:id="rId3"/>
              </a:rPr>
              <a:t>pio@health.nv.gov</a:t>
            </a:r>
            <a:r>
              <a:rPr lang="en-US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4584F6-A7C0-464D-B0F0-E75620CF9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9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BFD1C2-C62E-45D2-9095-F8159A1122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04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209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PBH BRANDED COLORS">
      <a:dk1>
        <a:srgbClr val="595959"/>
      </a:dk1>
      <a:lt1>
        <a:sysClr val="window" lastClr="FFFFFF"/>
      </a:lt1>
      <a:dk2>
        <a:srgbClr val="00396B"/>
      </a:dk2>
      <a:lt2>
        <a:srgbClr val="E7E6E6"/>
      </a:lt2>
      <a:accent1>
        <a:srgbClr val="005B9E"/>
      </a:accent1>
      <a:accent2>
        <a:srgbClr val="939598"/>
      </a:accent2>
      <a:accent3>
        <a:srgbClr val="E1CB27"/>
      </a:accent3>
      <a:accent4>
        <a:srgbClr val="18ADA1"/>
      </a:accent4>
      <a:accent5>
        <a:srgbClr val="819067"/>
      </a:accent5>
      <a:accent6>
        <a:srgbClr val="B34F4F"/>
      </a:accent6>
      <a:hlink>
        <a:srgbClr val="005B9E"/>
      </a:hlink>
      <a:folHlink>
        <a:srgbClr val="595959"/>
      </a:folHlink>
    </a:clrScheme>
    <a:fontScheme name="DPBH Theme Fonts">
      <a:majorFont>
        <a:latin typeface="Univers LT Std 59 UltraCn"/>
        <a:ea typeface=""/>
        <a:cs typeface=""/>
      </a:majorFont>
      <a:minorFont>
        <a:latin typeface="Montserrat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PBH PowerPoint Template--Updated With New Fonts Aug. 2024" id="{BDA304A9-30F4-4D5B-9273-556528AF966E}" vid="{B0F4FC7D-D249-422D-9C62-8CF12DB62D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DPBH PowerPoint Template--Updated July 2025</Template>
  <TotalTime>68</TotalTime>
  <Words>344</Words>
  <Application>Microsoft Office PowerPoint</Application>
  <PresentationFormat>Widescreen</PresentationFormat>
  <Paragraphs>33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Narrow</vt:lpstr>
      <vt:lpstr>Calibri</vt:lpstr>
      <vt:lpstr>Montserrat Medium</vt:lpstr>
      <vt:lpstr>Office Theme</vt:lpstr>
      <vt:lpstr>For Possible Action: Stigma Reduction Subcommittee</vt:lpstr>
      <vt:lpstr>PowerPoint Presentation</vt:lpstr>
      <vt:lpstr>PowerPoint Presentation</vt:lpstr>
      <vt:lpstr>Stigma Reduction Refresher</vt:lpstr>
      <vt:lpstr>Stigma Updates</vt:lpstr>
      <vt:lpstr>Proposed Course of Action</vt:lpstr>
      <vt:lpstr>Subcommittee Role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Jesse Stone</dc:creator>
  <cp:lastModifiedBy>Jesse Stone</cp:lastModifiedBy>
  <cp:revision>1</cp:revision>
  <dcterms:created xsi:type="dcterms:W3CDTF">2026-09-14T17:16:27Z</dcterms:created>
  <dcterms:modified xsi:type="dcterms:W3CDTF">2026-09-14T18:25:06Z</dcterms:modified>
</cp:coreProperties>
</file>