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7" r:id="rId5"/>
    <p:sldId id="279" r:id="rId6"/>
    <p:sldId id="299" r:id="rId7"/>
    <p:sldId id="298" r:id="rId8"/>
    <p:sldId id="302" r:id="rId9"/>
    <p:sldId id="300" r:id="rId10"/>
    <p:sldId id="301" r:id="rId11"/>
    <p:sldId id="303" r:id="rId12"/>
    <p:sldId id="304" r:id="rId13"/>
    <p:sldId id="305" r:id="rId14"/>
    <p:sldId id="306" r:id="rId15"/>
    <p:sldId id="310" r:id="rId16"/>
    <p:sldId id="295" r:id="rId17"/>
    <p:sldId id="296" r:id="rId18"/>
    <p:sldId id="297" r:id="rId19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47CE8-6D32-47CF-86C0-D15D23B3465B}" v="3" dt="2024-04-30T16:33:48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374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2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5913B8-1B98-4469-BEED-14CF08221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F2BD-2FE5-43B2-8085-C6CDE78164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0780483-F0DF-47DD-A444-98555015B4F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3A712-87AC-4712-AD13-AFB566AEDF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705E3-5AC5-415F-AF52-DCBBFF8D8A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6A0F2A0-6ED4-4CBA-A889-76A2E3908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D49FC7E-4E06-43DB-B428-FC3C1D17C6D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25B4746-A893-4459-8BB2-1D7DFF5C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 Instructions for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91039" y="106094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5331C-E763-4827-9409-A6C2DB98B936}"/>
              </a:ext>
            </a:extLst>
          </p:cNvPr>
          <p:cNvSpPr txBox="1"/>
          <p:nvPr userDrawn="1"/>
        </p:nvSpPr>
        <p:spPr>
          <a:xfrm>
            <a:off x="671513" y="1060949"/>
            <a:ext cx="9254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pc="200" baseline="0" dirty="0">
                <a:solidFill>
                  <a:schemeClr val="accent1"/>
                </a:solidFill>
                <a:latin typeface="+mj-lt"/>
              </a:rPr>
              <a:t>POWERPOINT INSTRUCTIONS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5E7B3-849A-43DB-BDF1-36A96C6CC97F}"/>
              </a:ext>
            </a:extLst>
          </p:cNvPr>
          <p:cNvSpPr txBox="1"/>
          <p:nvPr userDrawn="1"/>
        </p:nvSpPr>
        <p:spPr>
          <a:xfrm>
            <a:off x="671513" y="2343299"/>
            <a:ext cx="100494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Please use built-in fonts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+mj-lt"/>
              </a:rPr>
              <a:t>TITLE FONT—</a:t>
            </a:r>
            <a:r>
              <a:rPr lang="en-US" sz="2200" dirty="0" err="1">
                <a:latin typeface="+mj-lt"/>
              </a:rPr>
              <a:t>Univers</a:t>
            </a:r>
            <a:r>
              <a:rPr lang="en-US" sz="2200" dirty="0">
                <a:latin typeface="+mj-lt"/>
              </a:rPr>
              <a:t> LT Standard 59 Ultra Condensed in ALL CAPS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BODY FONT—Montserrat Medium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Montserrat Medium" pitchFamily="2" charset="0"/>
              </a:rPr>
              <a:t>If the appropriate font does not appear in the “fonts” drop down, try typing it into the drop down box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Montserrat Medium" pitchFamily="2" charset="0"/>
              </a:rPr>
              <a:t>To make body text bold, change the desired text to Montserrat, then click “B” in the font section of the banner or type “</a:t>
            </a:r>
            <a:r>
              <a:rPr lang="en-US" sz="1400" dirty="0" err="1">
                <a:latin typeface="Montserrat Medium" pitchFamily="2" charset="0"/>
              </a:rPr>
              <a:t>Ctrl+B</a:t>
            </a:r>
            <a:r>
              <a:rPr lang="en-US" sz="1400" dirty="0">
                <a:latin typeface="Montserrat Medium" pitchFamily="2" charset="0"/>
              </a:rPr>
              <a:t>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COLORS—Use theme colors available in the top row of the color palette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To add slides, click on “New Slide” in the top banner, and then choose the desired layout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The following pre-formatted slides are available and should be used: title, “About DPBH,” agenda, questions, contact information, acronyms, final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Montserrat Medium" pitchFamily="2" charset="0"/>
              </a:rPr>
              <a:t>*Please delete this slide before finalizing your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9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D0089B-04CE-4B02-A648-EA00E54C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7" r="-3328"/>
          <a:stretch/>
        </p:blipFill>
        <p:spPr>
          <a:xfrm>
            <a:off x="0" y="0"/>
            <a:ext cx="12611510" cy="6858000"/>
          </a:xfrm>
          <a:prstGeom prst="rect">
            <a:avLst/>
          </a:prstGeom>
        </p:spPr>
      </p:pic>
      <p:pic>
        <p:nvPicPr>
          <p:cNvPr id="8" name="Picture 7" descr="Image of a rural Nevada mountain range.">
            <a:extLst>
              <a:ext uri="{FF2B5EF4-FFF2-40B4-BE49-F238E27FC236}">
                <a16:creationId xmlns:a16="http://schemas.microsoft.com/office/drawing/2014/main" id="{802CF646-7A28-481E-9652-9600FBF32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90097"/>
            <a:ext cx="12192000" cy="4367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EC631-D134-4FC6-A5E4-47145DBDC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525" y="3326578"/>
            <a:ext cx="5264150" cy="1133475"/>
          </a:xfrm>
        </p:spPr>
        <p:txBody>
          <a:bodyPr anchor="b"/>
          <a:lstStyle>
            <a:lvl1pPr>
              <a:defRPr sz="60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DB86A-91B1-4513-B08F-072C04B3BEC8}"/>
              </a:ext>
            </a:extLst>
          </p:cNvPr>
          <p:cNvSpPr/>
          <p:nvPr userDrawn="1"/>
        </p:nvSpPr>
        <p:spPr>
          <a:xfrm>
            <a:off x="6052750" y="4318120"/>
            <a:ext cx="2557850" cy="10510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DD857-C4EF-49F7-97A8-7678011A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D4BD1A4A-9A6F-4950-ABB0-E673F99AA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6460" y="5592246"/>
            <a:ext cx="3939171" cy="11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vada Division of Public and Behavioral Health Logo">
            <a:extLst>
              <a:ext uri="{FF2B5EF4-FFF2-40B4-BE49-F238E27FC236}">
                <a16:creationId xmlns:a16="http://schemas.microsoft.com/office/drawing/2014/main" id="{872E715C-2AAD-4A08-859E-23941C033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4007"/>
            <a:ext cx="7023538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1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89B308-450B-4A83-859E-76FB2904C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74007"/>
            <a:ext cx="7170683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6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vada Division of Public and Behavioral Health Logo">
            <a:extLst>
              <a:ext uri="{FF2B5EF4-FFF2-40B4-BE49-F238E27FC236}">
                <a16:creationId xmlns:a16="http://schemas.microsoft.com/office/drawing/2014/main" id="{EC1F24E0-436A-41AE-B9AC-EC1CE4786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9C896-163B-4075-8906-A20FCC336AE6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BBB03-3D73-461E-AB9E-CC887806D2B6}"/>
              </a:ext>
            </a:extLst>
          </p:cNvPr>
          <p:cNvSpPr/>
          <p:nvPr userDrawn="1"/>
        </p:nvSpPr>
        <p:spPr>
          <a:xfrm>
            <a:off x="911467" y="1530709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548C7E-A202-4653-BD9A-038C05978025}"/>
              </a:ext>
            </a:extLst>
          </p:cNvPr>
          <p:cNvSpPr/>
          <p:nvPr userDrawn="1"/>
        </p:nvSpPr>
        <p:spPr>
          <a:xfrm>
            <a:off x="6235043" y="2486478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7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2A47A9-92AC-41E3-B966-8711DF4F8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E07150-6B29-45B2-95C6-476DD4E96EB5}"/>
              </a:ext>
            </a:extLst>
          </p:cNvPr>
          <p:cNvSpPr/>
          <p:nvPr userDrawn="1"/>
        </p:nvSpPr>
        <p:spPr>
          <a:xfrm>
            <a:off x="911467" y="1525121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835C40-5BD5-4BD7-9322-0F67118B6A3E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119EF-7013-4CA8-8708-4C89D88198F4}"/>
              </a:ext>
            </a:extLst>
          </p:cNvPr>
          <p:cNvSpPr/>
          <p:nvPr userDrawn="1"/>
        </p:nvSpPr>
        <p:spPr>
          <a:xfrm>
            <a:off x="6235043" y="2489925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3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1F65-8D53-441B-838F-6333849A0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CB46-A260-4CED-AB16-192A138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31F68-BE13-42C2-9A96-915F247F8ECE}"/>
              </a:ext>
            </a:extLst>
          </p:cNvPr>
          <p:cNvSpPr/>
          <p:nvPr userDrawn="1"/>
        </p:nvSpPr>
        <p:spPr>
          <a:xfrm>
            <a:off x="918339" y="461844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2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9161-4D2A-47E1-A0F2-220BA934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E298BB-771C-4055-9AE9-121CFCC1CF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F33FB-1E9F-4737-8B94-EA6B6F4B9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5626"/>
            <a:ext cx="3932237" cy="1600200"/>
          </a:xfrm>
        </p:spPr>
        <p:txBody>
          <a:bodyPr anchor="b">
            <a:normAutofit/>
          </a:bodyPr>
          <a:lstStyle>
            <a:lvl1pPr>
              <a:defRPr sz="5400"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0B42-F9A0-47A1-8AB2-A80D30841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606112"/>
            <a:ext cx="6172200" cy="45065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A01DD-28E4-4A95-B25C-7248F9BA3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71" y="230108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B5BC4-4775-40D6-BD46-753DB9F2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7887-3B4C-495A-9F32-1EE2DBFFBEA6}"/>
              </a:ext>
            </a:extLst>
          </p:cNvPr>
          <p:cNvSpPr/>
          <p:nvPr userDrawn="1"/>
        </p:nvSpPr>
        <p:spPr>
          <a:xfrm>
            <a:off x="911773" y="1418896"/>
            <a:ext cx="2808889" cy="68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46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89BCAB17-7C69-4D16-946C-DF074FCA5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FBB70-8C65-4A17-A482-C76F910606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44780"/>
            <a:ext cx="3932237" cy="1600200"/>
          </a:xfrm>
        </p:spPr>
        <p:txBody>
          <a:bodyPr anchor="b">
            <a:normAutofit/>
          </a:bodyPr>
          <a:lstStyle>
            <a:lvl1pPr>
              <a:defRPr sz="5400"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585BF0-D4A1-45F9-99B8-4A512E45F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2057400"/>
            <a:ext cx="5855850" cy="41657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AD729-3EA2-4199-BCF8-0A8BE52C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157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1029A-8AC5-4BEA-8977-DB72BF61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CE375-7B0D-4FBF-AF65-8700661AEECE}"/>
              </a:ext>
            </a:extLst>
          </p:cNvPr>
          <p:cNvSpPr/>
          <p:nvPr userDrawn="1"/>
        </p:nvSpPr>
        <p:spPr>
          <a:xfrm>
            <a:off x="922283" y="1429405"/>
            <a:ext cx="2787869" cy="83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7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CE0927-517B-491E-B3BD-81D448015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15" y="-17136"/>
            <a:ext cx="12199030" cy="6875136"/>
          </a:xfrm>
          <a:prstGeom prst="rect">
            <a:avLst/>
          </a:prstGeom>
        </p:spPr>
      </p:pic>
      <p:pic>
        <p:nvPicPr>
          <p:cNvPr id="9" name="Picture 8" descr="Image of a rural Nevada mountain range.">
            <a:extLst>
              <a:ext uri="{FF2B5EF4-FFF2-40B4-BE49-F238E27FC236}">
                <a16:creationId xmlns:a16="http://schemas.microsoft.com/office/drawing/2014/main" id="{4AAF0646-4B0E-4108-A7E0-793EAD865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031" y="0"/>
            <a:ext cx="12199031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6526670" y="2852773"/>
            <a:ext cx="3002920" cy="887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Nevada Division of Public and Behavioral Health Logo">
            <a:extLst>
              <a:ext uri="{FF2B5EF4-FFF2-40B4-BE49-F238E27FC236}">
                <a16:creationId xmlns:a16="http://schemas.microsoft.com/office/drawing/2014/main" id="{A55246FF-E902-4F06-8408-95D48BFEE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444" y="5113871"/>
            <a:ext cx="4479119" cy="128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37FEB-D559-4EF2-9660-149313F4E741}"/>
              </a:ext>
            </a:extLst>
          </p:cNvPr>
          <p:cNvSpPr txBox="1"/>
          <p:nvPr userDrawn="1"/>
        </p:nvSpPr>
        <p:spPr>
          <a:xfrm>
            <a:off x="6398497" y="1741174"/>
            <a:ext cx="451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59 UltraCn" panose="020B0608030502060204" pitchFamily="34" charset="0"/>
                <a:ea typeface="+mj-ea"/>
                <a:cs typeface="+mj-cs"/>
              </a:rPr>
              <a:t>QUESTIONS?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02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B9878-BB41-4F22-8AC1-758E1EAC1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54"/>
            <a:ext cx="12199031" cy="6861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995363" y="3099725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0465E-FEBB-468C-BF00-13BA9D673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5363" y="2198540"/>
            <a:ext cx="6605503" cy="1074246"/>
          </a:xfrm>
        </p:spPr>
        <p:txBody>
          <a:bodyPr anchor="b">
            <a:noAutofit/>
          </a:bodyPr>
          <a:lstStyle>
            <a:lvl1pPr algn="l">
              <a:defRPr sz="72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393C4-7143-4CE4-8A25-C544F7210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279" y="4274004"/>
            <a:ext cx="3355975" cy="364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E76C3-81A0-41C4-964A-C7FAA571E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5279" y="3510701"/>
            <a:ext cx="6605587" cy="59531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Name, Title</a:t>
            </a:r>
          </a:p>
        </p:txBody>
      </p:sp>
    </p:spTree>
    <p:extLst>
      <p:ext uri="{BB962C8B-B14F-4D97-AF65-F5344CB8AC3E}">
        <p14:creationId xmlns:p14="http://schemas.microsoft.com/office/powerpoint/2010/main" val="109342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2A47A9-92AC-41E3-B966-8711DF4F8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6612" y="2236424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>
                <a:latin typeface="Montserrat Medium" pitchFamily="2" charset="0"/>
              </a:defRPr>
            </a:lvl1pPr>
          </a:lstStyle>
          <a:p>
            <a:pPr lvl="0"/>
            <a:r>
              <a:rPr lang="en-US" dirty="0"/>
              <a:t>Name, title, email, phone number, each on one line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B2437-6D04-41ED-B347-D7EC8F2FB3BC}"/>
              </a:ext>
            </a:extLst>
          </p:cNvPr>
          <p:cNvSpPr/>
          <p:nvPr userDrawn="1"/>
        </p:nvSpPr>
        <p:spPr>
          <a:xfrm>
            <a:off x="911467" y="595507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BCA2413-D7B6-4AF1-8299-8244ED8DC76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6013" y="2236423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/>
            </a:lvl1pPr>
          </a:lstStyle>
          <a:p>
            <a:pPr lvl="0"/>
            <a:r>
              <a:rPr lang="en-US" dirty="0"/>
              <a:t>Name, title, email, phone number, each on one line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158D51-6464-4470-8D52-43709A84E4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6349893"/>
            <a:ext cx="2743200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www.dpbh.nv.gov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C7321-6D0D-457A-9008-2B1A1E6EF8BF}"/>
              </a:ext>
            </a:extLst>
          </p:cNvPr>
          <p:cNvSpPr txBox="1"/>
          <p:nvPr userDrawn="1"/>
        </p:nvSpPr>
        <p:spPr>
          <a:xfrm>
            <a:off x="836612" y="595507"/>
            <a:ext cx="6916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CONTACT INFORMATION</a:t>
            </a:r>
            <a:endParaRPr lang="en-US" spc="200" baseline="0" dirty="0"/>
          </a:p>
        </p:txBody>
      </p:sp>
    </p:spTree>
    <p:extLst>
      <p:ext uri="{BB962C8B-B14F-4D97-AF65-F5344CB8AC3E}">
        <p14:creationId xmlns:p14="http://schemas.microsoft.com/office/powerpoint/2010/main" val="30183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ronym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8289"/>
            <a:ext cx="10515600" cy="3907979"/>
          </a:xfrm>
        </p:spPr>
        <p:txBody>
          <a:bodyPr numCol="2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Include acronyms here. This text box is designed with two columns.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530098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CB393-3829-4669-93E7-D61DBFC67220}"/>
              </a:ext>
            </a:extLst>
          </p:cNvPr>
          <p:cNvSpPr txBox="1"/>
          <p:nvPr userDrawn="1"/>
        </p:nvSpPr>
        <p:spPr>
          <a:xfrm>
            <a:off x="838200" y="530098"/>
            <a:ext cx="72349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ACRONYMS</a:t>
            </a:r>
            <a:endParaRPr lang="en-US" spc="200" baseline="0" dirty="0"/>
          </a:p>
        </p:txBody>
      </p:sp>
    </p:spTree>
    <p:extLst>
      <p:ext uri="{BB962C8B-B14F-4D97-AF65-F5344CB8AC3E}">
        <p14:creationId xmlns:p14="http://schemas.microsoft.com/office/powerpoint/2010/main" val="117183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4D6E88-35AB-4537-83F4-4B09A56B1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634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DPB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92A3ECF-6E63-41B7-977F-58C4F0C8E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568" y="6377288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7" y="14294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F8E4E-9E4C-4B52-932A-6F29436FE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729" y="6159132"/>
            <a:ext cx="2095500" cy="447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10A36A-170F-4CCA-988B-2BD70A494EFB}"/>
              </a:ext>
            </a:extLst>
          </p:cNvPr>
          <p:cNvSpPr txBox="1"/>
          <p:nvPr userDrawn="1"/>
        </p:nvSpPr>
        <p:spPr>
          <a:xfrm>
            <a:off x="858728" y="2827498"/>
            <a:ext cx="19890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MISSION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853C6-344D-4656-ADA2-ECB37FCF8EB5}"/>
              </a:ext>
            </a:extLst>
          </p:cNvPr>
          <p:cNvSpPr txBox="1"/>
          <p:nvPr userDrawn="1"/>
        </p:nvSpPr>
        <p:spPr>
          <a:xfrm>
            <a:off x="3032916" y="2903852"/>
            <a:ext cx="8202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To protect, promote, and improve the physical and behavioral health and safety of all people in Nevada, equitably and regardless of circumstances, so they can live their safest, longest, healthiest, and happiest life.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61A21-F09F-4A27-87D0-F96BAE248A1F}"/>
              </a:ext>
            </a:extLst>
          </p:cNvPr>
          <p:cNvSpPr txBox="1"/>
          <p:nvPr userDrawn="1"/>
        </p:nvSpPr>
        <p:spPr>
          <a:xfrm>
            <a:off x="858728" y="3804116"/>
            <a:ext cx="209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VISION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8C3F8-02AA-4DCE-8447-A7F1BFC43FE7}"/>
              </a:ext>
            </a:extLst>
          </p:cNvPr>
          <p:cNvSpPr txBox="1"/>
          <p:nvPr userDrawn="1"/>
        </p:nvSpPr>
        <p:spPr>
          <a:xfrm>
            <a:off x="848218" y="4780734"/>
            <a:ext cx="209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PURPOSE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49A56E-94B7-4D48-AB4D-939B7F318D1C}"/>
              </a:ext>
            </a:extLst>
          </p:cNvPr>
          <p:cNvSpPr txBox="1"/>
          <p:nvPr userDrawn="1"/>
        </p:nvSpPr>
        <p:spPr>
          <a:xfrm>
            <a:off x="838200" y="1386649"/>
            <a:ext cx="722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200" baseline="0" dirty="0">
                <a:solidFill>
                  <a:schemeClr val="accent1"/>
                </a:solidFill>
                <a:latin typeface="+mj-lt"/>
              </a:rPr>
              <a:t>ABOUT DPBH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8ECB31-EBF2-4DC0-B1E2-5F634EDD16E7}"/>
              </a:ext>
            </a:extLst>
          </p:cNvPr>
          <p:cNvSpPr txBox="1"/>
          <p:nvPr userDrawn="1"/>
        </p:nvSpPr>
        <p:spPr>
          <a:xfrm>
            <a:off x="3032916" y="3960548"/>
            <a:ext cx="810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A Nevada where preventable health and safety issues no longer impact the opportunity for all people to live life in the best possible health.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4397D-C3E2-4DFE-B2DF-1C30E6460CEC}"/>
              </a:ext>
            </a:extLst>
          </p:cNvPr>
          <p:cNvSpPr txBox="1"/>
          <p:nvPr userDrawn="1"/>
        </p:nvSpPr>
        <p:spPr>
          <a:xfrm>
            <a:off x="3032916" y="5045348"/>
            <a:ext cx="8515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To make everyone’s life healthier, happier, longer, and safer.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6A60EA-9B99-447D-A738-743B4DEE4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8854"/>
          <a:stretch/>
        </p:blipFill>
        <p:spPr>
          <a:xfrm>
            <a:off x="9610308" y="4647777"/>
            <a:ext cx="1113720" cy="14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65629"/>
            <a:ext cx="10515600" cy="349064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12351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A5209-B0A0-4DAC-9C79-30839BB0C969}"/>
              </a:ext>
            </a:extLst>
          </p:cNvPr>
          <p:cNvSpPr txBox="1"/>
          <p:nvPr userDrawn="1"/>
        </p:nvSpPr>
        <p:spPr>
          <a:xfrm>
            <a:off x="838200" y="1235177"/>
            <a:ext cx="721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200" baseline="0" dirty="0">
                <a:solidFill>
                  <a:schemeClr val="accent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634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vada Division of Public and Behavioral Health Logo">
            <a:extLst>
              <a:ext uri="{FF2B5EF4-FFF2-40B4-BE49-F238E27FC236}">
                <a16:creationId xmlns:a16="http://schemas.microsoft.com/office/drawing/2014/main" id="{02882ADE-1263-4632-B7C5-BB988C15C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09" y="2048420"/>
            <a:ext cx="6730896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6794D-B1BE-4D7B-8790-2964EF4F0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313" y="3349625"/>
            <a:ext cx="10504487" cy="2754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7337"/>
            <a:ext cx="10515600" cy="2678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10" y="2048420"/>
            <a:ext cx="7212724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F024F-C7E0-4D06-BF6D-489199986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947" y="552411"/>
            <a:ext cx="6752422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FF10F-437D-41F7-83FA-9C68337BF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79008" y="64562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A7B1B-E228-4D49-B0E8-0155A5A13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117725"/>
            <a:ext cx="10552113" cy="3922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00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9A3652-F50E-45DD-BFEF-E740FBBBE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7337"/>
            <a:ext cx="5047593" cy="2678931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10" y="2048420"/>
            <a:ext cx="5047593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8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5345D8-06EF-4EF0-9BC0-00C736CB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63" y="3387848"/>
            <a:ext cx="5169775" cy="2678931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873" y="2058931"/>
            <a:ext cx="5169775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6751581" y="2027885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3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B35BC-DA0A-43D6-A99E-86C36FB5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EDC9-AF42-43D7-B23F-22F02E301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TITLE: </a:t>
            </a:r>
            <a:r>
              <a:rPr lang="en-US" dirty="0" err="1"/>
              <a:t>Univers</a:t>
            </a:r>
            <a:r>
              <a:rPr lang="en-US" dirty="0"/>
              <a:t> LT Standard 59 Ultra Condensed in ALL CAPS  </a:t>
            </a:r>
          </a:p>
          <a:p>
            <a:pPr lvl="1"/>
            <a:r>
              <a:rPr lang="en-US" dirty="0"/>
              <a:t>BODY: Montserrat Medium</a:t>
            </a:r>
          </a:p>
          <a:p>
            <a:pPr lvl="2"/>
            <a:r>
              <a:rPr lang="en-US" dirty="0"/>
              <a:t>COLORS: Use theme colors (top row in color palette)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F936-A4D9-4F85-AC29-60A3B99F5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9" r:id="rId3"/>
    <p:sldLayoutId id="2147483667" r:id="rId4"/>
    <p:sldLayoutId id="2147483650" r:id="rId5"/>
    <p:sldLayoutId id="2147483658" r:id="rId6"/>
    <p:sldLayoutId id="2147483670" r:id="rId7"/>
    <p:sldLayoutId id="2147483659" r:id="rId8"/>
    <p:sldLayoutId id="2147483660" r:id="rId9"/>
    <p:sldLayoutId id="2147483651" r:id="rId10"/>
    <p:sldLayoutId id="2147483652" r:id="rId11"/>
    <p:sldLayoutId id="2147483661" r:id="rId12"/>
    <p:sldLayoutId id="2147483653" r:id="rId13"/>
    <p:sldLayoutId id="2147483662" r:id="rId14"/>
    <p:sldLayoutId id="2147483654" r:id="rId15"/>
    <p:sldLayoutId id="2147483655" r:id="rId16"/>
    <p:sldLayoutId id="2147483656" r:id="rId17"/>
    <p:sldLayoutId id="2147483657" r:id="rId18"/>
    <p:sldLayoutId id="2147483664" r:id="rId19"/>
    <p:sldLayoutId id="2147483665" r:id="rId20"/>
    <p:sldLayoutId id="2147483666" r:id="rId21"/>
    <p:sldLayoutId id="2147483668" r:id="rId22"/>
    <p:sldLayoutId id="214748367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pbh.nv.gov/Programs/Heart/Heart_and_Stroke_Prevention_and_Control_-_Home/" TargetMode="External"/><Relationship Id="rId2" Type="http://schemas.openxmlformats.org/officeDocument/2006/relationships/hyperlink" Target="https://www.healnv.com/about-5210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gnwando@health.nv.gov" TargetMode="External"/><Relationship Id="rId2" Type="http://schemas.openxmlformats.org/officeDocument/2006/relationships/hyperlink" Target="mailto:ahise@health.nv.gov" TargetMode="Externa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ccd.cdc.gov/CKD/detail.aspx?Qnum=Q9#refreshPosition" TargetMode="External"/><Relationship Id="rId2" Type="http://schemas.openxmlformats.org/officeDocument/2006/relationships/hyperlink" Target="https://www2.diabetes.org/sites/default/files/2022-04/ADV_2022_State_Fact_sheets_all_rev_NV-4-4-22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ww.cdc.gov/kidneydisease/pdf/CKD-Factsheet-H.pdf" TargetMode="External"/><Relationship Id="rId4" Type="http://schemas.openxmlformats.org/officeDocument/2006/relationships/hyperlink" Target="https://www.ncbi.nlm.nih.gov/pmc/articles/PMC907322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gis.cdc.gov/grasp/diabetes/diabetesatla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gis.cdc.gov/grasp/diabetes/diabetesatla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diabetes/prevention/what-is-dpp.ht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614414/" TargetMode="External"/><Relationship Id="rId2" Type="http://schemas.openxmlformats.org/officeDocument/2006/relationships/hyperlink" Target="https://www.cdc.gov/diabetes/dsmes/dsmes-living-with-diabetes.html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641E-CA07-4DC9-A679-1099D542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279" y="2034911"/>
            <a:ext cx="9659385" cy="1074246"/>
          </a:xfrm>
        </p:spPr>
        <p:txBody>
          <a:bodyPr/>
          <a:lstStyle/>
          <a:p>
            <a:r>
              <a:rPr lang="en-US" sz="6600" dirty="0"/>
              <a:t>Stopping the Cascade:</a:t>
            </a:r>
            <a:br>
              <a:rPr lang="en-US" dirty="0"/>
            </a:br>
            <a:r>
              <a:rPr lang="en-US" sz="4800" dirty="0"/>
              <a:t>Reducing the burden of Chronic Kidney Disease by preventing or managing type 2 diabetes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5A45-6B23-47F6-86D5-55432D131B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5279" y="4403213"/>
            <a:ext cx="3355975" cy="3640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April 30,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65913-002D-43E5-950D-E319819D3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5279" y="3510701"/>
            <a:ext cx="11943530" cy="7920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Amber Hise, RD</a:t>
            </a:r>
          </a:p>
          <a:p>
            <a:r>
              <a:rPr lang="en-US" dirty="0"/>
              <a:t>Chronic Disease Prevention and Health Promotion Section Manager</a:t>
            </a:r>
          </a:p>
        </p:txBody>
      </p:sp>
    </p:spTree>
    <p:extLst>
      <p:ext uri="{BB962C8B-B14F-4D97-AF65-F5344CB8AC3E}">
        <p14:creationId xmlns:p14="http://schemas.microsoft.com/office/powerpoint/2010/main" val="405790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87B2-90ED-1E54-A07E-26E0C311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007"/>
            <a:ext cx="8849462" cy="1325563"/>
          </a:xfrm>
        </p:spPr>
        <p:txBody>
          <a:bodyPr>
            <a:normAutofit/>
          </a:bodyPr>
          <a:lstStyle/>
          <a:p>
            <a:r>
              <a:rPr lang="en-US" sz="5400" dirty="0"/>
              <a:t>Barriers and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D77BE-505F-AC21-470D-8EE469C4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936B7C-610F-E346-863F-D57305576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680" y="2055813"/>
            <a:ext cx="5659120" cy="44361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 dirty="0">
                <a:latin typeface="Montserrat Medium"/>
              </a:rPr>
              <a:t>Coordinating programs and activities</a:t>
            </a:r>
          </a:p>
          <a:p>
            <a:endParaRPr lang="en-US" sz="2400" dirty="0"/>
          </a:p>
          <a:p>
            <a:r>
              <a:rPr lang="en-US" sz="2400" b="1" dirty="0">
                <a:latin typeface="Montserrat Medium"/>
              </a:rPr>
              <a:t>Sustainable funding</a:t>
            </a:r>
          </a:p>
          <a:p>
            <a:pPr lvl="1"/>
            <a:r>
              <a:rPr lang="en-US" sz="1600" dirty="0">
                <a:latin typeface="Montserrat Medium"/>
              </a:rPr>
              <a:t>Grant funding</a:t>
            </a:r>
          </a:p>
          <a:p>
            <a:pPr lvl="1"/>
            <a:r>
              <a:rPr lang="en-US" sz="1600" dirty="0">
                <a:latin typeface="Montserrat Medium"/>
              </a:rPr>
              <a:t>Medicaid + Medicare</a:t>
            </a:r>
          </a:p>
          <a:p>
            <a:pPr lvl="1"/>
            <a:r>
              <a:rPr lang="en-US" sz="1600" dirty="0">
                <a:latin typeface="Montserrat Medium"/>
              </a:rPr>
              <a:t>Insurance and TPAs</a:t>
            </a:r>
          </a:p>
          <a:p>
            <a:pPr lvl="1"/>
            <a:endParaRPr lang="en-US" sz="2400" b="1" dirty="0"/>
          </a:p>
          <a:p>
            <a:r>
              <a:rPr lang="en-US" sz="2400" b="1" dirty="0">
                <a:latin typeface="Montserrat Medium"/>
              </a:rPr>
              <a:t>Reaching priority populations</a:t>
            </a:r>
          </a:p>
          <a:p>
            <a:pPr lvl="1"/>
            <a:r>
              <a:rPr lang="en-US" sz="1600" dirty="0">
                <a:latin typeface="Montserrat Medium"/>
              </a:rPr>
              <a:t>Spanish-speaking</a:t>
            </a:r>
          </a:p>
          <a:p>
            <a:pPr lvl="1"/>
            <a:r>
              <a:rPr lang="en-US" sz="1600" dirty="0">
                <a:latin typeface="Montserrat Medium"/>
              </a:rPr>
              <a:t>65+</a:t>
            </a:r>
          </a:p>
          <a:p>
            <a:pPr lvl="1"/>
            <a:r>
              <a:rPr lang="en-US" sz="1600" dirty="0">
                <a:latin typeface="Montserrat Medium"/>
              </a:rPr>
              <a:t>Underserved groups</a:t>
            </a:r>
          </a:p>
          <a:p>
            <a:pPr lvl="1"/>
            <a:r>
              <a:rPr lang="en-US" sz="1600" dirty="0">
                <a:latin typeface="Montserrat Medium"/>
              </a:rPr>
              <a:t>Rural populations</a:t>
            </a:r>
          </a:p>
          <a:p>
            <a:endParaRPr lang="en-US" dirty="0"/>
          </a:p>
        </p:txBody>
      </p:sp>
      <p:pic>
        <p:nvPicPr>
          <p:cNvPr id="8" name="Picture 7" descr="Three burros on the side of the road in an otherwise empty desert landscape, a humorous nod to the rural nature of the state of Nevada. ">
            <a:extLst>
              <a:ext uri="{FF2B5EF4-FFF2-40B4-BE49-F238E27FC236}">
                <a16:creationId xmlns:a16="http://schemas.microsoft.com/office/drawing/2014/main" id="{8A563E58-5B90-2665-D611-BA86BD022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91" y="1966361"/>
            <a:ext cx="5168264" cy="412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13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B3CBA7-D58B-2BFC-2FAD-8B773C5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27" y="869477"/>
            <a:ext cx="7212724" cy="1129755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AFBA4-3709-DD8F-691D-A48E1230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48E3E27-9FCD-6233-D50C-108762B20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945" y="2502440"/>
            <a:ext cx="10389704" cy="3341894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en-US" sz="7400" b="1" dirty="0">
                <a:latin typeface="Montserrat Medium"/>
              </a:rPr>
              <a:t>Education</a:t>
            </a:r>
          </a:p>
          <a:p>
            <a:pPr lvl="1"/>
            <a:r>
              <a:rPr lang="en-US" sz="5500" dirty="0"/>
              <a:t>Prediabetes</a:t>
            </a:r>
          </a:p>
          <a:p>
            <a:pPr lvl="1"/>
            <a:r>
              <a:rPr lang="en-US" sz="5500" dirty="0"/>
              <a:t>Kidney disease</a:t>
            </a:r>
          </a:p>
          <a:p>
            <a:pPr lvl="1"/>
            <a:endParaRPr lang="en-US" b="1" dirty="0"/>
          </a:p>
          <a:p>
            <a:r>
              <a:rPr lang="en-US" sz="7400" b="1" dirty="0">
                <a:latin typeface="Montserrat Medium"/>
              </a:rPr>
              <a:t>Test people with T2DM for CKD</a:t>
            </a:r>
          </a:p>
          <a:p>
            <a:endParaRPr lang="en-US" sz="3200" dirty="0"/>
          </a:p>
          <a:p>
            <a:r>
              <a:rPr lang="en-US" sz="7400" b="1" dirty="0">
                <a:latin typeface="Montserrat Medium"/>
              </a:rPr>
              <a:t>Coordinate efforts for address hypertension, T2DM, and CKD</a:t>
            </a:r>
          </a:p>
          <a:p>
            <a:pPr lvl="1"/>
            <a:r>
              <a:rPr lang="en-US" sz="5500" dirty="0"/>
              <a:t>Continuous Glucose Monitoring &amp; flash Glucose Monitoring coverage in Medicaid</a:t>
            </a:r>
          </a:p>
          <a:p>
            <a:pPr lvl="1"/>
            <a:r>
              <a:rPr lang="en-US" sz="5500" dirty="0">
                <a:hlinkClick r:id="rId2"/>
              </a:rPr>
              <a:t>Nevada 5210</a:t>
            </a:r>
            <a:endParaRPr lang="en-US" sz="5500" dirty="0"/>
          </a:p>
          <a:p>
            <a:pPr lvl="1"/>
            <a:r>
              <a:rPr lang="en-US" sz="5500" dirty="0">
                <a:hlinkClick r:id="rId3"/>
              </a:rPr>
              <a:t>Nevada Cardiovascular Health Program</a:t>
            </a:r>
            <a:endParaRPr lang="en-US" sz="5500" dirty="0"/>
          </a:p>
          <a:p>
            <a:pPr lvl="1"/>
            <a:endParaRPr lang="en-US" sz="2800" dirty="0"/>
          </a:p>
          <a:p>
            <a:r>
              <a:rPr lang="en-US" sz="7400" b="1" dirty="0">
                <a:latin typeface="Montserrat Medium"/>
              </a:rPr>
              <a:t>Focus on lifestyle change</a:t>
            </a:r>
          </a:p>
        </p:txBody>
      </p:sp>
    </p:spTree>
    <p:extLst>
      <p:ext uri="{BB962C8B-B14F-4D97-AF65-F5344CB8AC3E}">
        <p14:creationId xmlns:p14="http://schemas.microsoft.com/office/powerpoint/2010/main" val="306412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7421-8540-9B41-D91F-C5F94E70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525" y="3326578"/>
            <a:ext cx="6057762" cy="1133475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2C7412-89B8-F191-05E4-7AD7D969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7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B0580-7705-42B7-B5C4-66DD97832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4121" y="2940915"/>
            <a:ext cx="5157787" cy="3976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Montserrat Medium"/>
              </a:rPr>
              <a:t>Amber Hise, RD</a:t>
            </a:r>
          </a:p>
          <a:p>
            <a:endParaRPr lang="en-US" dirty="0"/>
          </a:p>
          <a:p>
            <a:r>
              <a:rPr lang="en-US" dirty="0"/>
              <a:t>Chronic Disease Prevention &amp; Health Promotion (CDPHP), Section Manager </a:t>
            </a:r>
          </a:p>
          <a:p>
            <a:endParaRPr lang="en-US" dirty="0"/>
          </a:p>
          <a:p>
            <a:r>
              <a:rPr lang="en-US" dirty="0"/>
              <a:t>(775) 461-6749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ahise@health.nv.gov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584F6-A7C0-464D-B0F0-E75620C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44C16-22E0-42C4-A982-1A6FD67044E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39787" y="2940914"/>
            <a:ext cx="5157787" cy="3976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Montserrat Medium"/>
              </a:rPr>
              <a:t>Godwin Nwando MPH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Community Wellness Unit Manager</a:t>
            </a:r>
          </a:p>
          <a:p>
            <a:endParaRPr lang="en-US" dirty="0"/>
          </a:p>
          <a:p>
            <a:r>
              <a:rPr lang="en-US" dirty="0"/>
              <a:t>(775) 443-2979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gnwando@health.nv.gov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FD1C2-C62E-45D2-9095-F8159A1122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0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81A8A6-2DF5-4271-A517-3CAFE4A7D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CDC – the U.S. Centers for Disease Control and Prevention</a:t>
            </a:r>
          </a:p>
          <a:p>
            <a:r>
              <a:rPr lang="en-US" dirty="0"/>
              <a:t>CGM – continuous glucose monitors</a:t>
            </a:r>
          </a:p>
          <a:p>
            <a:r>
              <a:rPr lang="en-US" dirty="0"/>
              <a:t>CKD – chronic kidney disease</a:t>
            </a:r>
          </a:p>
          <a:p>
            <a:r>
              <a:rPr lang="en-US" dirty="0"/>
              <a:t>T2DM – type 2 diabetes mellitus</a:t>
            </a:r>
          </a:p>
          <a:p>
            <a:r>
              <a:rPr lang="en-US" dirty="0"/>
              <a:t>TPA – third-party administrators (usually for insurance plans)</a:t>
            </a:r>
          </a:p>
          <a:p>
            <a:r>
              <a:rPr lang="en-US" dirty="0"/>
              <a:t>UNR – University of Nevada, Reno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C49AE-E0E1-40BC-9D69-D01E1746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9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20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3E17-3183-43FD-8ADD-92BABEA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5A0906-FAB2-7B5F-D610-7D4E16104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23" y="2473808"/>
            <a:ext cx="10934153" cy="406510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Introduction and overview</a:t>
            </a:r>
          </a:p>
          <a:p>
            <a:r>
              <a:rPr lang="en-US" sz="3200" dirty="0"/>
              <a:t>Current funding and support</a:t>
            </a:r>
          </a:p>
          <a:p>
            <a:r>
              <a:rPr lang="en-US" sz="3200" dirty="0"/>
              <a:t>Statistics for Nevada</a:t>
            </a:r>
          </a:p>
          <a:p>
            <a:r>
              <a:rPr lang="en-US" sz="3200" dirty="0"/>
              <a:t>Diabetes prevention </a:t>
            </a:r>
          </a:p>
          <a:p>
            <a:r>
              <a:rPr lang="en-US" sz="3200" dirty="0"/>
              <a:t>Diabetes management</a:t>
            </a:r>
          </a:p>
          <a:p>
            <a:r>
              <a:rPr lang="en-US" sz="3200" dirty="0"/>
              <a:t>Barriers and challenges</a:t>
            </a:r>
          </a:p>
          <a:p>
            <a:r>
              <a:rPr lang="en-US" sz="3200" dirty="0"/>
              <a:t>Next steps</a:t>
            </a:r>
          </a:p>
          <a:p>
            <a:r>
              <a:rPr lang="en-US" sz="3200" dirty="0"/>
              <a:t>Q &amp; A</a:t>
            </a:r>
          </a:p>
          <a:p>
            <a:r>
              <a:rPr lang="en-US" sz="3200" dirty="0"/>
              <a:t>Contacts and acronyms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The presenter, Bret, posing for a photo at a conference on state-level diabetes policy. ">
            <a:extLst>
              <a:ext uri="{FF2B5EF4-FFF2-40B4-BE49-F238E27FC236}">
                <a16:creationId xmlns:a16="http://schemas.microsoft.com/office/drawing/2014/main" id="{EF097C1B-4D48-07AB-8B96-96840580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7" y="2291245"/>
            <a:ext cx="3048828" cy="406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FB0F-D3A7-F787-CDA6-ED18143C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3" y="1010186"/>
            <a:ext cx="7463622" cy="1488123"/>
          </a:xfrm>
        </p:spPr>
        <p:txBody>
          <a:bodyPr>
            <a:noAutofit/>
          </a:bodyPr>
          <a:lstStyle/>
          <a:p>
            <a:r>
              <a:rPr lang="en-US" sz="7200" dirty="0"/>
              <a:t>Introduction and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A60AF9-843A-F84A-71B1-270461DCE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5E234-93A2-2175-4D35-18D23C031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323" y="2709863"/>
            <a:ext cx="11048121" cy="365185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b="1" dirty="0">
                <a:latin typeface="Montserrat Medium"/>
              </a:rPr>
              <a:t>Chronic Disease Prevention and Health Promotion Section</a:t>
            </a:r>
            <a:r>
              <a:rPr lang="en-US" sz="2400" dirty="0">
                <a:latin typeface="Montserrat Medium"/>
              </a:rPr>
              <a:t> (CDPHP)</a:t>
            </a:r>
          </a:p>
          <a:p>
            <a:endParaRPr lang="en-US" sz="2400" dirty="0">
              <a:latin typeface="Montserrat Medium"/>
            </a:endParaRPr>
          </a:p>
          <a:p>
            <a:r>
              <a:rPr lang="en-US" sz="2400" b="1" dirty="0">
                <a:latin typeface="Montserrat Medium"/>
              </a:rPr>
              <a:t>Diabetes Prevention and Control Program</a:t>
            </a:r>
            <a:r>
              <a:rPr lang="en-US" sz="2400" dirty="0">
                <a:latin typeface="Montserrat Medium"/>
              </a:rPr>
              <a:t> (DPCP)</a:t>
            </a:r>
          </a:p>
          <a:p>
            <a:endParaRPr lang="en-US" sz="2400" dirty="0">
              <a:latin typeface="Montserrat Medium"/>
            </a:endParaRPr>
          </a:p>
          <a:p>
            <a:r>
              <a:rPr lang="en-US" sz="2400" b="1" dirty="0">
                <a:latin typeface="Montserrat Medium"/>
              </a:rPr>
              <a:t>DPCP team</a:t>
            </a:r>
          </a:p>
          <a:p>
            <a:pPr lvl="1"/>
            <a:r>
              <a:rPr lang="en-US" dirty="0">
                <a:latin typeface="Montserrat Medium"/>
              </a:rPr>
              <a:t>Sarah Rogers, MPH, NDTR, CLC – Nutrition Unit Deputy Chief and Grant Principal Investigator</a:t>
            </a:r>
          </a:p>
          <a:p>
            <a:pPr lvl="1"/>
            <a:r>
              <a:rPr lang="en-US" dirty="0">
                <a:latin typeface="Montserrat Medium"/>
              </a:rPr>
              <a:t>Amber Hise, RD – CDPHP Section Manager</a:t>
            </a:r>
          </a:p>
          <a:p>
            <a:pPr lvl="1"/>
            <a:r>
              <a:rPr lang="en-US" dirty="0"/>
              <a:t>Godwin Nwando, MPH – Program Manager</a:t>
            </a:r>
          </a:p>
          <a:p>
            <a:pPr lvl="1"/>
            <a:r>
              <a:rPr lang="en-US" i="1" dirty="0"/>
              <a:t>TBA </a:t>
            </a:r>
            <a:r>
              <a:rPr lang="en-US" dirty="0"/>
              <a:t>– Diabetes Coordinator</a:t>
            </a:r>
          </a:p>
          <a:p>
            <a:pPr lvl="1"/>
            <a:r>
              <a:rPr lang="en-US" i="1" dirty="0"/>
              <a:t>TBA</a:t>
            </a:r>
            <a:r>
              <a:rPr lang="en-US" dirty="0"/>
              <a:t>– Evaluator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3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B3B1F-9C6D-E260-CCC6-292F6FB5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01" y="970118"/>
            <a:ext cx="5047593" cy="1129755"/>
          </a:xfrm>
        </p:spPr>
        <p:txBody>
          <a:bodyPr>
            <a:normAutofit/>
          </a:bodyPr>
          <a:lstStyle/>
          <a:p>
            <a:r>
              <a:rPr lang="en-US" dirty="0"/>
              <a:t>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E7884-1041-80B6-47F6-093BE24C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70F736-3356-5AE4-4B18-795C7A061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03" y="2557102"/>
            <a:ext cx="7248948" cy="416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latin typeface="Montserrat Medium"/>
              </a:rPr>
              <a:t>CDC DP23-0020 award</a:t>
            </a:r>
          </a:p>
          <a:p>
            <a:pPr lvl="1"/>
            <a:r>
              <a:rPr lang="en-US" dirty="0"/>
              <a:t>2023 – 2028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b="1" dirty="0">
                <a:latin typeface="Montserrat Medium"/>
              </a:rPr>
              <a:t>~ $900,000 per year </a:t>
            </a:r>
            <a:endParaRPr lang="en-US" sz="2400" b="1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2400" b="1" dirty="0">
                <a:latin typeface="Montserrat Medium"/>
              </a:rPr>
              <a:t>Subawards</a:t>
            </a:r>
          </a:p>
          <a:p>
            <a:pPr lvl="1"/>
            <a:r>
              <a:rPr lang="en-US" dirty="0"/>
              <a:t>Sanford Center for Aging at UNR (SCA)</a:t>
            </a:r>
          </a:p>
          <a:p>
            <a:pPr lvl="1"/>
            <a:r>
              <a:rPr lang="en-US" dirty="0"/>
              <a:t>Roseman University of Health Sciences (Roseman)</a:t>
            </a:r>
          </a:p>
          <a:p>
            <a:pPr lvl="1"/>
            <a:r>
              <a:rPr lang="en-US" dirty="0"/>
              <a:t>Nevada Business Group on Health (NVBGH)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DA1A-ECC3-0F30-94C2-C3975485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7" y="664171"/>
            <a:ext cx="7413780" cy="1325563"/>
          </a:xfrm>
        </p:spPr>
        <p:txBody>
          <a:bodyPr/>
          <a:lstStyle/>
          <a:p>
            <a:r>
              <a:rPr lang="en-US" dirty="0"/>
              <a:t>Nevada Statistics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9CEB2-882A-BA3B-E6F2-AFD019D08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E65100C-29F0-F923-068F-FF3453188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478" y="1801424"/>
            <a:ext cx="5941923" cy="45549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b="1" dirty="0">
                <a:latin typeface="Montserrat Medium"/>
              </a:rPr>
              <a:t>Nevada prevalence</a:t>
            </a:r>
          </a:p>
          <a:p>
            <a:pPr lvl="1"/>
            <a:r>
              <a:rPr lang="en-US" dirty="0">
                <a:hlinkClick r:id="rId2"/>
              </a:rPr>
              <a:t>Type 2 Diabetes Mellitus (T2DM</a:t>
            </a:r>
            <a:r>
              <a:rPr lang="en-US" dirty="0"/>
              <a:t>) - 10.6%</a:t>
            </a:r>
          </a:p>
          <a:p>
            <a:pPr lvl="1"/>
            <a:r>
              <a:rPr lang="en-US" dirty="0">
                <a:hlinkClick r:id="rId2"/>
              </a:rPr>
              <a:t>Prediabetes </a:t>
            </a:r>
            <a:r>
              <a:rPr lang="en-US" dirty="0"/>
              <a:t>– 35.1%</a:t>
            </a:r>
          </a:p>
          <a:p>
            <a:pPr lvl="1"/>
            <a:r>
              <a:rPr lang="en-US" dirty="0">
                <a:hlinkClick r:id="rId3"/>
              </a:rPr>
              <a:t>Chronic Kidney disease (CKD</a:t>
            </a:r>
            <a:r>
              <a:rPr lang="en-US" dirty="0"/>
              <a:t>) – 13.9% (U.S./crude)</a:t>
            </a:r>
          </a:p>
          <a:p>
            <a:pPr lvl="1"/>
            <a:endParaRPr lang="en-US" dirty="0"/>
          </a:p>
          <a:p>
            <a:r>
              <a:rPr lang="en-US" sz="2400" dirty="0">
                <a:latin typeface="Montserrat Medium"/>
              </a:rPr>
              <a:t>“Diabetes mellitus has emerged as the </a:t>
            </a:r>
            <a:r>
              <a:rPr lang="en-US" sz="2400" dirty="0">
                <a:latin typeface="Montserrat Medium"/>
                <a:hlinkClick r:id="rId4"/>
              </a:rPr>
              <a:t>most important risk factor for CKD </a:t>
            </a:r>
            <a:r>
              <a:rPr lang="en-US" sz="2400" dirty="0">
                <a:latin typeface="Montserrat Medium"/>
              </a:rPr>
              <a:t>in the developed world.”</a:t>
            </a:r>
            <a:endParaRPr lang="en-US" sz="2400" dirty="0"/>
          </a:p>
          <a:p>
            <a:endParaRPr lang="en-US" dirty="0"/>
          </a:p>
          <a:p>
            <a:r>
              <a:rPr lang="en-US" sz="2400" dirty="0">
                <a:latin typeface="Montserrat Medium"/>
              </a:rPr>
              <a:t>As with prediabetes, </a:t>
            </a:r>
            <a:r>
              <a:rPr lang="en-US" sz="2400" dirty="0">
                <a:latin typeface="Montserrat Medium"/>
                <a:hlinkClick r:id="rId5"/>
              </a:rPr>
              <a:t>around 90% </a:t>
            </a:r>
            <a:r>
              <a:rPr lang="en-US" sz="2400" dirty="0">
                <a:latin typeface="Montserrat Medium"/>
              </a:rPr>
              <a:t>of people with CKD are unaware of their disease status</a:t>
            </a:r>
          </a:p>
        </p:txBody>
      </p:sp>
      <p:pic>
        <p:nvPicPr>
          <p:cNvPr id="6" name="Picture 5" descr="A pie chart showing diabetes to be the most common reported cause of end-stage renal disease in the United States at 38% of all cases. ">
            <a:extLst>
              <a:ext uri="{FF2B5EF4-FFF2-40B4-BE49-F238E27FC236}">
                <a16:creationId xmlns:a16="http://schemas.microsoft.com/office/drawing/2014/main" id="{4489783A-AB8C-DF91-337E-FA1597F0D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037" y="2204924"/>
            <a:ext cx="4310823" cy="335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DBC2A4-F3F0-CD12-4F3C-FB3AE9467A63}"/>
              </a:ext>
            </a:extLst>
          </p:cNvPr>
          <p:cNvSpPr txBox="1"/>
          <p:nvPr/>
        </p:nvSpPr>
        <p:spPr>
          <a:xfrm>
            <a:off x="7643572" y="5633699"/>
            <a:ext cx="3983288" cy="32276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 algn="l"/>
            <a:r>
              <a:rPr lang="en-US" dirty="0">
                <a:hlinkClick r:id="rId5"/>
              </a:rPr>
              <a:t>Chronic Kidney Disease in the United States, 2023 (cdc.gov)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6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 txBox="1"/>
          <p:nvPr/>
        </p:nvSpPr>
        <p:spPr>
          <a:xfrm>
            <a:off x="3667125" y="6270193"/>
            <a:ext cx="8127417" cy="2449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Center for Chronic Disease Prevention and Health Promotion</a:t>
            </a:r>
          </a:p>
        </p:txBody>
      </p:sp>
      <p:sp>
        <p:nvSpPr>
          <p:cNvPr id="11" name="Text Placeholder 6"/>
          <p:cNvSpPr txBox="1"/>
          <p:nvPr/>
        </p:nvSpPr>
        <p:spPr>
          <a:xfrm>
            <a:off x="3667125" y="6451727"/>
            <a:ext cx="8127416" cy="22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333333"/>
                </a:solidFill>
              </a:rPr>
              <a:t>Division of Diabetes Translation</a:t>
            </a:r>
          </a:p>
        </p:txBody>
      </p:sp>
      <p:sp>
        <p:nvSpPr>
          <p:cNvPr id="13" name="Rectangle 12" descr="Map Image" title="Map Image"/>
          <p:cNvSpPr/>
          <p:nvPr/>
        </p:nvSpPr>
        <p:spPr>
          <a:xfrm>
            <a:off x="1961662" y="742951"/>
            <a:ext cx="8221784" cy="499119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 descr="Title" title="Title"/>
          <p:cNvSpPr>
            <a:spLocks noGrp="1"/>
          </p:cNvSpPr>
          <p:nvPr>
            <p:ph type="title"/>
          </p:nvPr>
        </p:nvSpPr>
        <p:spPr>
          <a:xfrm>
            <a:off x="1961663" y="132866"/>
            <a:ext cx="8334862" cy="492125"/>
          </a:xfrm>
        </p:spPr>
        <p:txBody>
          <a:bodyPr/>
          <a:lstStyle/>
          <a:p>
            <a:r>
              <a:rPr lang="en-US" sz="1200"/>
              <a:t>Diagnosed Diabetes, Total, Adults Aged 18+ Years, Age-Adjusted Percentage, Nevada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79625" y="6127736"/>
            <a:ext cx="8458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kern="0">
                <a:solidFill>
                  <a:srgbClr val="002060"/>
                </a:solidFill>
              </a:rPr>
              <a:t>Disclaimer: </a:t>
            </a:r>
            <a:r>
              <a:rPr lang="en-US" sz="800" kern="0">
                <a:solidFill>
                  <a:srgbClr val="002060"/>
                </a:solidFill>
              </a:rPr>
              <a:t>This is a user-generated report. The findings and conclusions are those of the user and do not necessarily represent the views of the CDC.</a:t>
            </a:r>
          </a:p>
        </p:txBody>
      </p:sp>
      <p:sp>
        <p:nvSpPr>
          <p:cNvPr id="14" name="Text Placeholder 8">
            <a:hlinkClick r:id="rId4"/>
          </p:cNvPr>
          <p:cNvSpPr txBox="1"/>
          <p:nvPr/>
        </p:nvSpPr>
        <p:spPr bwMode="auto">
          <a:xfrm>
            <a:off x="2266461" y="5899371"/>
            <a:ext cx="582220" cy="29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20000"/>
              </a:spcBef>
            </a:pPr>
            <a:r>
              <a:rPr lang="en-US" sz="800" u="sng" kern="0">
                <a:solidFill>
                  <a:srgbClr val="002060"/>
                </a:solidFill>
              </a:rPr>
              <a:t>USDSS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77906" y="5994621"/>
            <a:ext cx="5822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kern="0">
                <a:solidFill>
                  <a:srgbClr val="002060"/>
                </a:solidFill>
              </a:rPr>
              <a:t>Source:</a:t>
            </a:r>
            <a:endParaRPr lang="en-US" sz="800" kern="0">
              <a:solidFill>
                <a:srgbClr val="002060"/>
              </a:solidFill>
            </a:endParaRPr>
          </a:p>
        </p:txBody>
      </p:sp>
      <p:sp>
        <p:nvSpPr>
          <p:cNvPr id="9" name="Rectangle 8" descr="Footer2">
            <a:extLst>
              <a:ext uri="{FF2B5EF4-FFF2-40B4-BE49-F238E27FC236}">
                <a16:creationId xmlns:a16="http://schemas.microsoft.com/office/drawing/2014/main" id="{5585966C-7B7E-474E-B6F4-DFBEBCA6E888}"/>
              </a:ext>
            </a:extLst>
          </p:cNvPr>
          <p:cNvSpPr/>
          <p:nvPr/>
        </p:nvSpPr>
        <p:spPr>
          <a:xfrm>
            <a:off x="5447489" y="5983521"/>
            <a:ext cx="3205507" cy="213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>
                <a:solidFill>
                  <a:srgbClr val="00008B"/>
                </a:solidFill>
              </a:rPr>
              <a:t>Horizontal dotted line indicates "No Data", "Suppressed Data" or both.</a:t>
            </a:r>
          </a:p>
        </p:txBody>
      </p:sp>
      <p:sp>
        <p:nvSpPr>
          <p:cNvPr id="10" name="Rectangle 9" descr="Footer1">
            <a:extLst>
              <a:ext uri="{FF2B5EF4-FFF2-40B4-BE49-F238E27FC236}">
                <a16:creationId xmlns:a16="http://schemas.microsoft.com/office/drawing/2014/main" id="{DCBD4ABE-0F4C-4416-BF73-E62656194EAD}"/>
              </a:ext>
            </a:extLst>
          </p:cNvPr>
          <p:cNvSpPr/>
          <p:nvPr/>
        </p:nvSpPr>
        <p:spPr>
          <a:xfrm>
            <a:off x="2700966" y="5990682"/>
            <a:ext cx="2090637" cy="21544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>
                <a:solidFill>
                  <a:srgbClr val="00008B"/>
                </a:solidFill>
              </a:rPr>
              <a:t>Major changes to the survey methods in 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 txBox="1"/>
          <p:nvPr/>
        </p:nvSpPr>
        <p:spPr>
          <a:xfrm>
            <a:off x="3667125" y="6270193"/>
            <a:ext cx="8127417" cy="2449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Center for Chronic Disease Prevention and Health Promotion</a:t>
            </a:r>
          </a:p>
        </p:txBody>
      </p:sp>
      <p:sp>
        <p:nvSpPr>
          <p:cNvPr id="11" name="Text Placeholder 6"/>
          <p:cNvSpPr txBox="1"/>
          <p:nvPr/>
        </p:nvSpPr>
        <p:spPr>
          <a:xfrm>
            <a:off x="3667125" y="6451727"/>
            <a:ext cx="8127416" cy="22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333333"/>
                </a:solidFill>
              </a:rPr>
              <a:t>Division of Diabetes Translation</a:t>
            </a:r>
          </a:p>
        </p:txBody>
      </p:sp>
      <p:sp>
        <p:nvSpPr>
          <p:cNvPr id="13" name="Rectangle 12" descr="Map Image" title="Map Image"/>
          <p:cNvSpPr/>
          <p:nvPr/>
        </p:nvSpPr>
        <p:spPr>
          <a:xfrm>
            <a:off x="1961662" y="742951"/>
            <a:ext cx="8221784" cy="499119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 descr="Title" title="Title"/>
          <p:cNvSpPr>
            <a:spLocks noGrp="1"/>
          </p:cNvSpPr>
          <p:nvPr>
            <p:ph type="title"/>
          </p:nvPr>
        </p:nvSpPr>
        <p:spPr>
          <a:xfrm>
            <a:off x="1961663" y="132866"/>
            <a:ext cx="8334862" cy="492125"/>
          </a:xfrm>
        </p:spPr>
        <p:txBody>
          <a:bodyPr/>
          <a:lstStyle/>
          <a:p>
            <a:r>
              <a:rPr lang="en-US" sz="1200"/>
              <a:t>Diabetes Related ESRD Incidence, Total, Adults Aged 18+ Years, Age-Adjusted Rate per 1,000,000, Nevada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79625" y="6127736"/>
            <a:ext cx="8458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kern="0">
                <a:solidFill>
                  <a:srgbClr val="002060"/>
                </a:solidFill>
              </a:rPr>
              <a:t>Disclaimer: </a:t>
            </a:r>
            <a:r>
              <a:rPr lang="en-US" sz="800" kern="0">
                <a:solidFill>
                  <a:srgbClr val="002060"/>
                </a:solidFill>
              </a:rPr>
              <a:t>This is a user-generated report. The findings and conclusions are those of the user and do not necessarily represent the views of the CDC.</a:t>
            </a:r>
          </a:p>
        </p:txBody>
      </p:sp>
      <p:sp>
        <p:nvSpPr>
          <p:cNvPr id="14" name="Text Placeholder 8">
            <a:hlinkClick r:id="rId4"/>
          </p:cNvPr>
          <p:cNvSpPr txBox="1"/>
          <p:nvPr/>
        </p:nvSpPr>
        <p:spPr bwMode="auto">
          <a:xfrm>
            <a:off x="2266461" y="5899371"/>
            <a:ext cx="582220" cy="29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20000"/>
              </a:spcBef>
            </a:pPr>
            <a:r>
              <a:rPr lang="en-US" sz="800" u="sng" kern="0">
                <a:solidFill>
                  <a:srgbClr val="002060"/>
                </a:solidFill>
              </a:rPr>
              <a:t>USDSS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77906" y="5994621"/>
            <a:ext cx="5822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kern="0">
                <a:solidFill>
                  <a:srgbClr val="002060"/>
                </a:solidFill>
              </a:rPr>
              <a:t>Source:</a:t>
            </a:r>
            <a:endParaRPr lang="en-US" sz="800" kern="0">
              <a:solidFill>
                <a:srgbClr val="002060"/>
              </a:solidFill>
            </a:endParaRPr>
          </a:p>
        </p:txBody>
      </p:sp>
      <p:sp>
        <p:nvSpPr>
          <p:cNvPr id="9" name="Rectangle 8" descr="Footer2">
            <a:extLst>
              <a:ext uri="{FF2B5EF4-FFF2-40B4-BE49-F238E27FC236}">
                <a16:creationId xmlns:a16="http://schemas.microsoft.com/office/drawing/2014/main" id="{5585966C-7B7E-474E-B6F4-DFBEBCA6E888}"/>
              </a:ext>
            </a:extLst>
          </p:cNvPr>
          <p:cNvSpPr/>
          <p:nvPr/>
        </p:nvSpPr>
        <p:spPr>
          <a:xfrm>
            <a:off x="5447489" y="5983521"/>
            <a:ext cx="3205507" cy="213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>
                <a:solidFill>
                  <a:srgbClr val="00008B"/>
                </a:solidFill>
              </a:rPr>
              <a:t>Horizontal dotted line indicates "No Data", "Suppressed Data" or both.</a:t>
            </a:r>
          </a:p>
        </p:txBody>
      </p:sp>
      <p:sp>
        <p:nvSpPr>
          <p:cNvPr id="10" name="Rectangle 9" descr="Footer1">
            <a:extLst>
              <a:ext uri="{FF2B5EF4-FFF2-40B4-BE49-F238E27FC236}">
                <a16:creationId xmlns:a16="http://schemas.microsoft.com/office/drawing/2014/main" id="{DCBD4ABE-0F4C-4416-BF73-E62656194EAD}"/>
              </a:ext>
            </a:extLst>
          </p:cNvPr>
          <p:cNvSpPr/>
          <p:nvPr/>
        </p:nvSpPr>
        <p:spPr>
          <a:xfrm>
            <a:off x="2700966" y="5990682"/>
            <a:ext cx="2090637" cy="21544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>
                <a:solidFill>
                  <a:srgbClr val="00008B"/>
                </a:solidFill>
              </a:rPr>
              <a:t>Major changes to the survey methods in 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4302-2422-A5D5-DB33-A7FC2AB3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4007"/>
            <a:ext cx="8829446" cy="1038016"/>
          </a:xfrm>
        </p:spPr>
        <p:txBody>
          <a:bodyPr>
            <a:noAutofit/>
          </a:bodyPr>
          <a:lstStyle/>
          <a:p>
            <a:r>
              <a:rPr lang="en-US" sz="6000" dirty="0"/>
              <a:t>Diabetes Prevention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3AAE6-D42C-1960-4843-95D6A322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plate of falafel, pita bread, and a salad as an illustration of a meal based on a Mediterranean diet. ">
            <a:extLst>
              <a:ext uri="{FF2B5EF4-FFF2-40B4-BE49-F238E27FC236}">
                <a16:creationId xmlns:a16="http://schemas.microsoft.com/office/drawing/2014/main" id="{49D0649B-69FD-EBB2-A705-997777B2D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1236485" y="2119254"/>
            <a:ext cx="4157218" cy="3790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513777-DC94-6465-6B6E-AD0D2CCAE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11680"/>
            <a:ext cx="5654482" cy="4165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latin typeface="Montserrat Medium"/>
              </a:rPr>
              <a:t>The National Diabetes Prevention Program (</a:t>
            </a:r>
            <a:r>
              <a:rPr lang="en-US" sz="2400" b="1" dirty="0">
                <a:latin typeface="Montserrat Medium"/>
                <a:hlinkClick r:id="rId3"/>
              </a:rPr>
              <a:t>National DPP</a:t>
            </a:r>
            <a:r>
              <a:rPr lang="en-US" sz="2400" b="1" dirty="0">
                <a:latin typeface="Montserrat Medium"/>
              </a:rPr>
              <a:t>)</a:t>
            </a:r>
          </a:p>
          <a:p>
            <a:pPr lvl="1"/>
            <a:r>
              <a:rPr lang="en-US" dirty="0">
                <a:latin typeface="Montserrat Medium"/>
              </a:rPr>
              <a:t># and type of program offerings</a:t>
            </a:r>
          </a:p>
          <a:p>
            <a:pPr lvl="1"/>
            <a:r>
              <a:rPr lang="en-US" dirty="0">
                <a:latin typeface="Montserrat Medium"/>
              </a:rPr>
              <a:t>Employer and TPA coverage</a:t>
            </a:r>
          </a:p>
          <a:p>
            <a:pPr lvl="1"/>
            <a:endParaRPr lang="en-US" dirty="0">
              <a:latin typeface="Montserrat Medium"/>
            </a:endParaRPr>
          </a:p>
          <a:p>
            <a:r>
              <a:rPr lang="en-US" sz="2400" b="1" dirty="0">
                <a:latin typeface="Montserrat Medium"/>
              </a:rPr>
              <a:t>Outreach and education</a:t>
            </a:r>
            <a:endParaRPr lang="en-US" sz="2400" b="1" dirty="0"/>
          </a:p>
          <a:p>
            <a:pPr lvl="1"/>
            <a:r>
              <a:rPr lang="en-US" dirty="0"/>
              <a:t>Patients</a:t>
            </a:r>
          </a:p>
          <a:p>
            <a:pPr lvl="1"/>
            <a:r>
              <a:rPr lang="en-US" dirty="0"/>
              <a:t>Providers</a:t>
            </a:r>
          </a:p>
          <a:p>
            <a:pPr lvl="1"/>
            <a:endParaRPr lang="en-US" dirty="0"/>
          </a:p>
          <a:p>
            <a:r>
              <a:rPr lang="en-US" sz="2400" b="1" dirty="0">
                <a:latin typeface="Montserrat Medium"/>
              </a:rPr>
              <a:t>Coordination with other State programs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365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A132FA-78A5-4EB8-1B40-3A26C980F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5" y="2491384"/>
            <a:ext cx="5920864" cy="3485904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Diabetes Self-Management Education and Support (</a:t>
            </a:r>
            <a:r>
              <a:rPr lang="en-US" sz="4400" dirty="0">
                <a:hlinkClick r:id="rId2"/>
              </a:rPr>
              <a:t>DSMES</a:t>
            </a:r>
            <a:r>
              <a:rPr lang="en-US" sz="4400" dirty="0"/>
              <a:t>)</a:t>
            </a:r>
          </a:p>
          <a:p>
            <a:pPr lvl="1"/>
            <a:r>
              <a:rPr lang="en-US" sz="2800" dirty="0"/>
              <a:t># and type of program offerings</a:t>
            </a:r>
          </a:p>
          <a:p>
            <a:pPr lvl="1"/>
            <a:r>
              <a:rPr lang="en-US" sz="2800" dirty="0"/>
              <a:t>Employer and TPA coverage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4400" dirty="0"/>
              <a:t>Medication Therapy Management </a:t>
            </a:r>
            <a:r>
              <a:rPr lang="en-US" sz="3800" dirty="0"/>
              <a:t>(</a:t>
            </a:r>
            <a:r>
              <a:rPr lang="en-US" sz="3800" dirty="0">
                <a:hlinkClick r:id="rId3"/>
              </a:rPr>
              <a:t>MTM</a:t>
            </a:r>
            <a:r>
              <a:rPr lang="en-US" sz="3800" dirty="0"/>
              <a:t>)</a:t>
            </a:r>
          </a:p>
          <a:p>
            <a:endParaRPr lang="en-US" sz="3200" dirty="0"/>
          </a:p>
          <a:p>
            <a:r>
              <a:rPr lang="en-US" sz="4400" dirty="0"/>
              <a:t>Outreach and education</a:t>
            </a:r>
          </a:p>
          <a:p>
            <a:pPr lvl="1"/>
            <a:r>
              <a:rPr lang="en-US" sz="2900" dirty="0"/>
              <a:t>Patients</a:t>
            </a:r>
          </a:p>
          <a:p>
            <a:pPr lvl="1"/>
            <a:r>
              <a:rPr lang="en-US" sz="2900" dirty="0"/>
              <a:t>Providers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58FA6-76CD-109D-2A22-98F85D83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884" y="507710"/>
            <a:ext cx="6266305" cy="1129755"/>
          </a:xfrm>
        </p:spPr>
        <p:txBody>
          <a:bodyPr>
            <a:normAutofit fontScale="90000"/>
          </a:bodyPr>
          <a:lstStyle/>
          <a:p>
            <a:r>
              <a:rPr lang="en-US" dirty="0"/>
              <a:t>Diabetes Management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12FE-F6F1-F9FF-2FB2-3B4B6C3E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1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PBH BRANDED COLORS">
      <a:dk1>
        <a:srgbClr val="595959"/>
      </a:dk1>
      <a:lt1>
        <a:sysClr val="window" lastClr="FFFFFF"/>
      </a:lt1>
      <a:dk2>
        <a:srgbClr val="00396B"/>
      </a:dk2>
      <a:lt2>
        <a:srgbClr val="E7E6E6"/>
      </a:lt2>
      <a:accent1>
        <a:srgbClr val="005B9E"/>
      </a:accent1>
      <a:accent2>
        <a:srgbClr val="939598"/>
      </a:accent2>
      <a:accent3>
        <a:srgbClr val="E1CB27"/>
      </a:accent3>
      <a:accent4>
        <a:srgbClr val="18ADA1"/>
      </a:accent4>
      <a:accent5>
        <a:srgbClr val="819067"/>
      </a:accent5>
      <a:accent6>
        <a:srgbClr val="B34F4F"/>
      </a:accent6>
      <a:hlink>
        <a:srgbClr val="005B9E"/>
      </a:hlink>
      <a:folHlink>
        <a:srgbClr val="595959"/>
      </a:folHlink>
    </a:clrScheme>
    <a:fontScheme name="DPBH Theme Fonts">
      <a:majorFont>
        <a:latin typeface="Univers LT Std 59 UltraCn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BH PowerPoint Template 3.21.23" id="{C999D627-217C-475E-B2B1-E27052B94EEA}" vid="{29B7B416-2514-4FBE-9D46-73D235F605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47934575B8544D801581D250394F66" ma:contentTypeVersion="16" ma:contentTypeDescription="Create a new document." ma:contentTypeScope="" ma:versionID="81de9687d1513c3ce771c2328faf89c2">
  <xsd:schema xmlns:xsd="http://www.w3.org/2001/XMLSchema" xmlns:xs="http://www.w3.org/2001/XMLSchema" xmlns:p="http://schemas.microsoft.com/office/2006/metadata/properties" xmlns:ns2="aa6d6a4c-76ea-4555-8dee-d145436d9ff7" xmlns:ns3="516b8590-d7b4-4965-80f0-13162f5305f3" targetNamespace="http://schemas.microsoft.com/office/2006/metadata/properties" ma:root="true" ma:fieldsID="8d4c4a0b09dbeaad470162316283e7dc" ns2:_="" ns3:_="">
    <xsd:import namespace="aa6d6a4c-76ea-4555-8dee-d145436d9ff7"/>
    <xsd:import namespace="516b8590-d7b4-4965-80f0-13162f5305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HealthEquityResourc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d6a4c-76ea-4555-8dee-d145436d9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13bb73f-e2d2-482b-8e61-3bf6a9fa6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HealthEquityResources" ma:index="22" nillable="true" ma:displayName="Health Equity Resources" ma:format="Dropdown" ma:internalName="HealthEquityResources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b8590-d7b4-4965-80f0-13162f5305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98955be-6f04-4868-b422-a4799c48c9ce}" ma:internalName="TaxCatchAll" ma:showField="CatchAllData" ma:web="516b8590-d7b4-4965-80f0-13162f5305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d6a4c-76ea-4555-8dee-d145436d9ff7">
      <Terms xmlns="http://schemas.microsoft.com/office/infopath/2007/PartnerControls"/>
    </lcf76f155ced4ddcb4097134ff3c332f>
    <HealthEquityResources xmlns="aa6d6a4c-76ea-4555-8dee-d145436d9ff7" xsi:nil="true"/>
    <TaxCatchAll xmlns="516b8590-d7b4-4965-80f0-13162f5305f3" xsi:nil="true"/>
  </documentManagement>
</p:properties>
</file>

<file path=customXml/itemProps1.xml><?xml version="1.0" encoding="utf-8"?>
<ds:datastoreItem xmlns:ds="http://schemas.openxmlformats.org/officeDocument/2006/customXml" ds:itemID="{425FF984-6D38-4E22-9562-275CC653AC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6d6a4c-76ea-4555-8dee-d145436d9ff7"/>
    <ds:schemaRef ds:uri="516b8590-d7b4-4965-80f0-13162f5305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20F9E9-E6C8-46C2-9348-6A25E54A9E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97C2FD-1E14-4567-9EDA-4F7862FBD49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a6d6a4c-76ea-4555-8dee-d145436d9ff7"/>
    <ds:schemaRef ds:uri="516b8590-d7b4-4965-80f0-13162f5305f3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DHHS PowerPoint Template with DPBH Logo--Use When Presenting with other DHHS Divisions</Template>
  <TotalTime>0</TotalTime>
  <Words>646</Words>
  <Application>Microsoft Office PowerPoint</Application>
  <PresentationFormat>Widescreen</PresentationFormat>
  <Paragraphs>141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Montserrat Medium</vt:lpstr>
      <vt:lpstr>Univers LT Std 59 UltraCn</vt:lpstr>
      <vt:lpstr>Office Theme</vt:lpstr>
      <vt:lpstr>Stopping the Cascade: Reducing the burden of Chronic Kidney Disease by preventing or managing type 2 diabetes</vt:lpstr>
      <vt:lpstr>PowerPoint Presentation</vt:lpstr>
      <vt:lpstr>Introduction and Overview</vt:lpstr>
      <vt:lpstr>Funding</vt:lpstr>
      <vt:lpstr>Nevada Statistics</vt:lpstr>
      <vt:lpstr>Diagnosed Diabetes, Total, Adults Aged 18+ Years, Age-Adjusted Percentage, Nevada</vt:lpstr>
      <vt:lpstr>Diabetes Related ESRD Incidence, Total, Adults Aged 18+ Years, Age-Adjusted Rate per 1,000,000, Nevada</vt:lpstr>
      <vt:lpstr>Diabetes Prevention</vt:lpstr>
      <vt:lpstr>Diabetes Management</vt:lpstr>
      <vt:lpstr>Barriers and Challenges</vt:lpstr>
      <vt:lpstr>Next steps</vt:lpstr>
      <vt:lpstr>Questions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Stopping the Cascade: Reducing the burden of Chronic Kidney Disease by preventing or managing type 2 diabetes</dc:title>
  <dc:creator/>
  <cp:lastModifiedBy/>
  <cp:revision>86</cp:revision>
  <dcterms:created xsi:type="dcterms:W3CDTF">2024-01-12T17:47:29Z</dcterms:created>
  <dcterms:modified xsi:type="dcterms:W3CDTF">2024-05-01T15:25:56Z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0x0101002047934575B8544D801581D250394F66</vt:lpwstr>
  </property>
  <property fmtid="{D5CDD505-2E9C-101B-9397-08002B2CF9AE}" pid="3" name="MediaServiceImageTags">
    <vt:lpwstr/>
  </property>
</Properties>
</file>